
<file path=[Content_Types].xml><?xml version="1.0" encoding="utf-8"?>
<Types xmlns="http://schemas.openxmlformats.org/package/2006/content-types">
  <Default Extension="xml" ContentType="application/xml"/>
  <Default Extension="jpeg" ContentType="image/jpeg"/>
  <Default Extension="jpg" ContentType="image/jpeg"/>
  <Default Extension="rels" ContentType="application/vnd.openxmlformats-package.relationships+xml"/>
  <Default Extension="xlsx" ContentType="application/vnd.openxmlformats-officedocument.spreadsheetml.sheet"/>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1.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2.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tags/tag3.xml" ContentType="application/vnd.openxmlformats-officedocument.presentationml.tag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tags/tag4.xml" ContentType="application/vnd.openxmlformats-officedocument.presentationml.tags+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charts/chart1.xml" ContentType="application/vnd.openxmlformats-officedocument.drawingml.chart+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tags/tag5.xml" ContentType="application/vnd.openxmlformats-officedocument.presentationml.tags+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tags/tag6.xml" ContentType="application/vnd.openxmlformats-officedocument.presentationml.tags+xml"/>
  <Override PartName="/ppt/notesSlides/notesSlide38.xml" ContentType="application/vnd.openxmlformats-officedocument.presentationml.notesSlide+xml"/>
  <Override PartName="/ppt/tags/tag7.xml" ContentType="application/vnd.openxmlformats-officedocument.presentationml.tags+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charts/chart2.xml" ContentType="application/vnd.openxmlformats-officedocument.drawingml.chart+xml"/>
  <Override PartName="/ppt/notesSlides/notesSlide44.xml" ContentType="application/vnd.openxmlformats-officedocument.presentationml.notesSlide+xml"/>
  <Override PartName="/ppt/charts/chart3.xml" ContentType="application/vnd.openxmlformats-officedocument.drawingml.chart+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charts/chart4.xml" ContentType="application/vnd.openxmlformats-officedocument.drawingml.chart+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charts/chart5.xml" ContentType="application/vnd.openxmlformats-officedocument.drawingml.chart+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charts/chart6.xml" ContentType="application/vnd.openxmlformats-officedocument.drawingml.chart+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59" r:id="rId1"/>
  </p:sldMasterIdLst>
  <p:notesMasterIdLst>
    <p:notesMasterId r:id="rId69"/>
  </p:notesMasterIdLst>
  <p:sldIdLst>
    <p:sldId id="256" r:id="rId2"/>
    <p:sldId id="257" r:id="rId3"/>
    <p:sldId id="322" r:id="rId4"/>
    <p:sldId id="323" r:id="rId5"/>
    <p:sldId id="258" r:id="rId6"/>
    <p:sldId id="266" r:id="rId7"/>
    <p:sldId id="260" r:id="rId8"/>
    <p:sldId id="261" r:id="rId9"/>
    <p:sldId id="262" r:id="rId10"/>
    <p:sldId id="263" r:id="rId11"/>
    <p:sldId id="264" r:id="rId12"/>
    <p:sldId id="265"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4" r:id="rId40"/>
    <p:sldId id="293"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 id="318" r:id="rId65"/>
    <p:sldId id="319" r:id="rId66"/>
    <p:sldId id="320" r:id="rId67"/>
    <p:sldId id="321" r:id="rId68"/>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Moiz Arif" initials="" lastIdx="4" clrIdx="0"/>
  <p:cmAuthor id="1" name="Weiyi(Ian) Shang" initials="" lastIdx="33" clrIdx="1"/>
  <p:cmAuthor id="2" name="Moiz" initials=""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F85390F1-6ABE-4E57-A07A-B93CD0E74D6F}">
  <a:tblStyle styleId="{F85390F1-6ABE-4E57-A07A-B93CD0E74D6F}" styleName="Table_0">
    <a:wholeTbl>
      <a:tcStyle>
        <a:tcBdr>
          <a:left>
            <a:ln w="9525" cap="flat" cmpd="sng">
              <a:solidFill>
                <a:srgbClr val="9E9E9E"/>
              </a:solidFill>
              <a:prstDash val="solid"/>
              <a:round/>
              <a:headEnd type="none" w="med" len="med"/>
              <a:tailEnd type="none" w="med" len="med"/>
            </a:ln>
          </a:left>
          <a:right>
            <a:ln w="9525" cap="flat" cmpd="sng">
              <a:solidFill>
                <a:srgbClr val="9E9E9E"/>
              </a:solidFill>
              <a:prstDash val="solid"/>
              <a:round/>
              <a:headEnd type="none" w="med" len="med"/>
              <a:tailEnd type="none" w="med" len="med"/>
            </a:ln>
          </a:right>
          <a:top>
            <a:ln w="9525" cap="flat" cmpd="sng">
              <a:solidFill>
                <a:srgbClr val="9E9E9E"/>
              </a:solidFill>
              <a:prstDash val="solid"/>
              <a:round/>
              <a:headEnd type="none" w="med" len="med"/>
              <a:tailEnd type="none" w="med" len="med"/>
            </a:ln>
          </a:top>
          <a:bottom>
            <a:ln w="9525" cap="flat" cmpd="sng">
              <a:solidFill>
                <a:srgbClr val="9E9E9E"/>
              </a:solidFill>
              <a:prstDash val="solid"/>
              <a:round/>
              <a:headEnd type="none" w="med" len="med"/>
              <a:tailEnd type="none" w="med" len="med"/>
            </a:ln>
          </a:bottom>
          <a:insideH>
            <a:ln w="9525" cap="flat" cmpd="sng">
              <a:solidFill>
                <a:srgbClr val="9E9E9E"/>
              </a:solidFill>
              <a:prstDash val="solid"/>
              <a:round/>
              <a:headEnd type="none" w="med" len="med"/>
              <a:tailEnd type="none" w="med" len="med"/>
            </a:ln>
          </a:insideH>
          <a:insideV>
            <a:ln w="9525" cap="flat" cmpd="sng">
              <a:solidFill>
                <a:srgbClr val="9E9E9E"/>
              </a:solidFill>
              <a:prstDash val="solid"/>
              <a:round/>
              <a:headEnd type="none" w="med" len="med"/>
              <a:tailEnd type="none" w="med" len="med"/>
            </a:ln>
          </a:insideV>
        </a:tcBdr>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5560" autoAdjust="0"/>
  </p:normalViewPr>
  <p:slideViewPr>
    <p:cSldViewPr snapToGrid="0" snapToObjects="1">
      <p:cViewPr varScale="1">
        <p:scale>
          <a:sx n="71" d="100"/>
          <a:sy n="71" d="100"/>
        </p:scale>
        <p:origin x="-2184" y="-120"/>
      </p:cViewPr>
      <p:guideLst>
        <p:guide orient="horz" pos="2160"/>
        <p:guide pos="2880"/>
      </p:guideLst>
    </p:cSldViewPr>
  </p:slideViewPr>
  <p:notesTextViewPr>
    <p:cViewPr>
      <p:scale>
        <a:sx n="100" d="100"/>
        <a:sy n="100" d="100"/>
      </p:scale>
      <p:origin x="0" y="0"/>
    </p:cViewPr>
  </p:notesTextViewPr>
  <p:sorterViewPr>
    <p:cViewPr>
      <p:scale>
        <a:sx n="66" d="100"/>
        <a:sy n="66" d="100"/>
      </p:scale>
      <p:origin x="0" y="3232"/>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notesMaster" Target="notesMasters/notesMaster1.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printerSettings" Target="printerSettings/printerSettings1.bin"/><Relationship Id="rId71" Type="http://schemas.openxmlformats.org/officeDocument/2006/relationships/commentAuthors" Target="commentAuthors.xml"/><Relationship Id="rId72" Type="http://schemas.openxmlformats.org/officeDocument/2006/relationships/presProps" Target="presProp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73" Type="http://schemas.openxmlformats.org/officeDocument/2006/relationships/viewProps" Target="viewProps.xml"/><Relationship Id="rId74" Type="http://schemas.openxmlformats.org/officeDocument/2006/relationships/theme" Target="theme/theme1.xml"/><Relationship Id="rId75" Type="http://schemas.openxmlformats.org/officeDocument/2006/relationships/tableStyles" Target="tableStyles.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Sheet1.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Sheet2.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Sheet3.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Sheet4.xlsx"/></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Sheet5.xlsx"/></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Sheet6.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0"/>
    <c:plotArea>
      <c:layout/>
      <c:barChart>
        <c:barDir val="col"/>
        <c:grouping val="clustered"/>
        <c:varyColors val="0"/>
        <c:ser>
          <c:idx val="0"/>
          <c:order val="0"/>
          <c:tx>
            <c:strRef>
              <c:f>Sheet1!$B$1</c:f>
              <c:strCache>
                <c:ptCount val="1"/>
                <c:pt idx="0">
                  <c:v>DS2</c:v>
                </c:pt>
              </c:strCache>
            </c:strRef>
          </c:tx>
          <c:spPr>
            <a:solidFill>
              <a:schemeClr val="tx1"/>
            </a:solidFill>
          </c:spPr>
          <c:invertIfNegative val="0"/>
          <c:dLbls>
            <c:showLegendKey val="0"/>
            <c:showVal val="1"/>
            <c:showCatName val="0"/>
            <c:showSerName val="0"/>
            <c:showPercent val="0"/>
            <c:showBubbleSize val="0"/>
            <c:showLeaderLines val="0"/>
          </c:dLbls>
          <c:cat>
            <c:strRef>
              <c:f>Sheet1!$A$2:$A$6</c:f>
              <c:strCache>
                <c:ptCount val="5"/>
                <c:pt idx="0">
                  <c:v>p-value &gt; 0.05</c:v>
                </c:pt>
                <c:pt idx="1">
                  <c:v>very low</c:v>
                </c:pt>
                <c:pt idx="2">
                  <c:v>low</c:v>
                </c:pt>
                <c:pt idx="3">
                  <c:v>mid</c:v>
                </c:pt>
                <c:pt idx="4">
                  <c:v>high</c:v>
                </c:pt>
              </c:strCache>
            </c:strRef>
          </c:cat>
          <c:val>
            <c:numRef>
              <c:f>Sheet1!$B$2:$B$6</c:f>
              <c:numCache>
                <c:formatCode>General</c:formatCode>
                <c:ptCount val="5"/>
                <c:pt idx="0">
                  <c:v>8.0</c:v>
                </c:pt>
                <c:pt idx="1">
                  <c:v>28.0</c:v>
                </c:pt>
                <c:pt idx="2">
                  <c:v>4.0</c:v>
                </c:pt>
                <c:pt idx="3">
                  <c:v>0.0</c:v>
                </c:pt>
                <c:pt idx="4">
                  <c:v>1.0</c:v>
                </c:pt>
              </c:numCache>
            </c:numRef>
          </c:val>
        </c:ser>
        <c:ser>
          <c:idx val="1"/>
          <c:order val="1"/>
          <c:tx>
            <c:strRef>
              <c:f>Sheet1!$C$1</c:f>
              <c:strCache>
                <c:ptCount val="1"/>
                <c:pt idx="0">
                  <c:v>CS</c:v>
                </c:pt>
              </c:strCache>
            </c:strRef>
          </c:tx>
          <c:spPr>
            <a:solidFill>
              <a:srgbClr val="FF0000"/>
            </a:solidFill>
          </c:spPr>
          <c:invertIfNegative val="0"/>
          <c:dLbls>
            <c:showLegendKey val="0"/>
            <c:showVal val="1"/>
            <c:showCatName val="0"/>
            <c:showSerName val="0"/>
            <c:showPercent val="0"/>
            <c:showBubbleSize val="0"/>
            <c:showLeaderLines val="0"/>
          </c:dLbls>
          <c:cat>
            <c:strRef>
              <c:f>Sheet1!$A$2:$A$6</c:f>
              <c:strCache>
                <c:ptCount val="5"/>
                <c:pt idx="0">
                  <c:v>p-value &gt; 0.05</c:v>
                </c:pt>
                <c:pt idx="1">
                  <c:v>very low</c:v>
                </c:pt>
                <c:pt idx="2">
                  <c:v>low</c:v>
                </c:pt>
                <c:pt idx="3">
                  <c:v>mid</c:v>
                </c:pt>
                <c:pt idx="4">
                  <c:v>high</c:v>
                </c:pt>
              </c:strCache>
            </c:strRef>
          </c:cat>
          <c:val>
            <c:numRef>
              <c:f>Sheet1!$C$2:$C$6</c:f>
              <c:numCache>
                <c:formatCode>General</c:formatCode>
                <c:ptCount val="5"/>
                <c:pt idx="0">
                  <c:v>5.0</c:v>
                </c:pt>
                <c:pt idx="1">
                  <c:v>25.0</c:v>
                </c:pt>
                <c:pt idx="2">
                  <c:v>4.0</c:v>
                </c:pt>
                <c:pt idx="3">
                  <c:v>4.0</c:v>
                </c:pt>
                <c:pt idx="4">
                  <c:v>3.0</c:v>
                </c:pt>
              </c:numCache>
            </c:numRef>
          </c:val>
        </c:ser>
        <c:dLbls>
          <c:showLegendKey val="0"/>
          <c:showVal val="0"/>
          <c:showCatName val="0"/>
          <c:showSerName val="0"/>
          <c:showPercent val="0"/>
          <c:showBubbleSize val="0"/>
        </c:dLbls>
        <c:gapWidth val="150"/>
        <c:axId val="-2133058200"/>
        <c:axId val="-2134934472"/>
      </c:barChart>
      <c:catAx>
        <c:axId val="-2133058200"/>
        <c:scaling>
          <c:orientation val="minMax"/>
        </c:scaling>
        <c:delete val="0"/>
        <c:axPos val="b"/>
        <c:title>
          <c:tx>
            <c:rich>
              <a:bodyPr/>
              <a:lstStyle/>
              <a:p>
                <a:pPr>
                  <a:defRPr/>
                </a:pPr>
                <a:r>
                  <a:rPr lang="en-US" dirty="0" smtClean="0"/>
                  <a:t>P-values</a:t>
                </a:r>
                <a:endParaRPr lang="en-US" dirty="0"/>
              </a:p>
            </c:rich>
          </c:tx>
          <c:overlay val="0"/>
        </c:title>
        <c:majorTickMark val="out"/>
        <c:minorTickMark val="none"/>
        <c:tickLblPos val="nextTo"/>
        <c:crossAx val="-2134934472"/>
        <c:crosses val="autoZero"/>
        <c:auto val="1"/>
        <c:lblAlgn val="ctr"/>
        <c:lblOffset val="100"/>
        <c:noMultiLvlLbl val="0"/>
      </c:catAx>
      <c:valAx>
        <c:axId val="-2134934472"/>
        <c:scaling>
          <c:orientation val="minMax"/>
        </c:scaling>
        <c:delete val="0"/>
        <c:axPos val="l"/>
        <c:title>
          <c:tx>
            <c:rich>
              <a:bodyPr rot="-5400000" vert="horz"/>
              <a:lstStyle/>
              <a:p>
                <a:pPr>
                  <a:defRPr/>
                </a:pPr>
                <a:r>
                  <a:rPr lang="en-US" baseline="0" dirty="0" smtClean="0"/>
                  <a:t># of metrics</a:t>
                </a:r>
                <a:endParaRPr lang="en-US" dirty="0"/>
              </a:p>
            </c:rich>
          </c:tx>
          <c:overlay val="0"/>
        </c:title>
        <c:numFmt formatCode="General" sourceLinked="1"/>
        <c:majorTickMark val="out"/>
        <c:minorTickMark val="none"/>
        <c:tickLblPos val="nextTo"/>
        <c:spPr>
          <a:effectLst>
            <a:softEdge rad="12700"/>
          </a:effectLst>
        </c:spPr>
        <c:crossAx val="-2133058200"/>
        <c:crosses val="autoZero"/>
        <c:crossBetween val="between"/>
      </c:valAx>
    </c:plotArea>
    <c:legend>
      <c:legendPos val="r"/>
      <c:overlay val="0"/>
      <c:txPr>
        <a:bodyPr/>
        <a:lstStyle/>
        <a:p>
          <a:pPr>
            <a:defRPr sz="2000"/>
          </a:pPr>
          <a:endParaRPr lang="en-US"/>
        </a:p>
      </c:txPr>
    </c:legend>
    <c:plotVisOnly val="1"/>
    <c:dispBlanksAs val="gap"/>
    <c:showDLblsOverMax val="0"/>
  </c:chart>
  <c:txPr>
    <a:bodyPr/>
    <a:lstStyle/>
    <a:p>
      <a:pPr>
        <a:defRPr sz="1800"/>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0"/>
    <c:plotArea>
      <c:layout/>
      <c:barChart>
        <c:barDir val="col"/>
        <c:grouping val="clustered"/>
        <c:varyColors val="0"/>
        <c:ser>
          <c:idx val="0"/>
          <c:order val="0"/>
          <c:tx>
            <c:strRef>
              <c:f>Sheet1!$B$1</c:f>
              <c:strCache>
                <c:ptCount val="1"/>
                <c:pt idx="0">
                  <c:v>Physical</c:v>
                </c:pt>
              </c:strCache>
            </c:strRef>
          </c:tx>
          <c:spPr>
            <a:solidFill>
              <a:schemeClr val="tx1"/>
            </a:solidFill>
          </c:spPr>
          <c:invertIfNegative val="0"/>
          <c:dLbls>
            <c:showLegendKey val="0"/>
            <c:showVal val="1"/>
            <c:showCatName val="0"/>
            <c:showSerName val="0"/>
            <c:showPercent val="0"/>
            <c:showBubbleSize val="0"/>
            <c:showLeaderLines val="0"/>
          </c:dLbls>
          <c:cat>
            <c:strRef>
              <c:f>Sheet1!$A$2:$A$4</c:f>
              <c:strCache>
                <c:ptCount val="3"/>
                <c:pt idx="0">
                  <c:v>Internal</c:v>
                </c:pt>
                <c:pt idx="1">
                  <c:v>External(via load)</c:v>
                </c:pt>
                <c:pt idx="2">
                  <c:v>External(via deviance)</c:v>
                </c:pt>
              </c:strCache>
            </c:strRef>
          </c:cat>
          <c:val>
            <c:numRef>
              <c:f>Sheet1!$B$2:$B$4</c:f>
              <c:numCache>
                <c:formatCode>0%</c:formatCode>
                <c:ptCount val="3"/>
                <c:pt idx="0">
                  <c:v>0.02</c:v>
                </c:pt>
                <c:pt idx="1">
                  <c:v>0.44</c:v>
                </c:pt>
                <c:pt idx="2">
                  <c:v>0.25</c:v>
                </c:pt>
              </c:numCache>
            </c:numRef>
          </c:val>
        </c:ser>
        <c:ser>
          <c:idx val="1"/>
          <c:order val="1"/>
          <c:tx>
            <c:strRef>
              <c:f>Sheet1!$C$1</c:f>
              <c:strCache>
                <c:ptCount val="1"/>
                <c:pt idx="0">
                  <c:v>Virtual</c:v>
                </c:pt>
              </c:strCache>
            </c:strRef>
          </c:tx>
          <c:spPr>
            <a:solidFill>
              <a:srgbClr val="FF0000"/>
            </a:solidFill>
          </c:spPr>
          <c:invertIfNegative val="0"/>
          <c:dLbls>
            <c:showLegendKey val="0"/>
            <c:showVal val="1"/>
            <c:showCatName val="0"/>
            <c:showSerName val="0"/>
            <c:showPercent val="0"/>
            <c:showBubbleSize val="0"/>
            <c:showLeaderLines val="0"/>
          </c:dLbls>
          <c:cat>
            <c:strRef>
              <c:f>Sheet1!$A$2:$A$4</c:f>
              <c:strCache>
                <c:ptCount val="3"/>
                <c:pt idx="0">
                  <c:v>Internal</c:v>
                </c:pt>
                <c:pt idx="1">
                  <c:v>External(via load)</c:v>
                </c:pt>
                <c:pt idx="2">
                  <c:v>External(via deviance)</c:v>
                </c:pt>
              </c:strCache>
            </c:strRef>
          </c:cat>
          <c:val>
            <c:numRef>
              <c:f>Sheet1!$C$2:$C$4</c:f>
              <c:numCache>
                <c:formatCode>0%</c:formatCode>
                <c:ptCount val="3"/>
                <c:pt idx="0">
                  <c:v>0.09</c:v>
                </c:pt>
                <c:pt idx="1">
                  <c:v>0.13</c:v>
                </c:pt>
                <c:pt idx="2">
                  <c:v>0.2</c:v>
                </c:pt>
              </c:numCache>
            </c:numRef>
          </c:val>
        </c:ser>
        <c:dLbls>
          <c:showLegendKey val="0"/>
          <c:showVal val="0"/>
          <c:showCatName val="0"/>
          <c:showSerName val="0"/>
          <c:showPercent val="0"/>
          <c:showBubbleSize val="0"/>
        </c:dLbls>
        <c:gapWidth val="150"/>
        <c:axId val="-2131245608"/>
        <c:axId val="-2134749672"/>
      </c:barChart>
      <c:catAx>
        <c:axId val="-2131245608"/>
        <c:scaling>
          <c:orientation val="minMax"/>
        </c:scaling>
        <c:delete val="0"/>
        <c:axPos val="b"/>
        <c:title>
          <c:tx>
            <c:rich>
              <a:bodyPr/>
              <a:lstStyle/>
              <a:p>
                <a:pPr>
                  <a:defRPr/>
                </a:pPr>
                <a:r>
                  <a:rPr lang="en-US" dirty="0" smtClean="0"/>
                  <a:t>Validation</a:t>
                </a:r>
                <a:endParaRPr lang="en-US" dirty="0"/>
              </a:p>
            </c:rich>
          </c:tx>
          <c:overlay val="0"/>
        </c:title>
        <c:majorTickMark val="out"/>
        <c:minorTickMark val="none"/>
        <c:tickLblPos val="nextTo"/>
        <c:crossAx val="-2134749672"/>
        <c:crosses val="autoZero"/>
        <c:auto val="1"/>
        <c:lblAlgn val="ctr"/>
        <c:lblOffset val="100"/>
        <c:noMultiLvlLbl val="0"/>
      </c:catAx>
      <c:valAx>
        <c:axId val="-2134749672"/>
        <c:scaling>
          <c:orientation val="minMax"/>
        </c:scaling>
        <c:delete val="0"/>
        <c:axPos val="l"/>
        <c:title>
          <c:tx>
            <c:rich>
              <a:bodyPr rot="-5400000" vert="horz"/>
              <a:lstStyle/>
              <a:p>
                <a:pPr>
                  <a:defRPr/>
                </a:pPr>
                <a:r>
                  <a:rPr lang="en-US" baseline="0" dirty="0" smtClean="0"/>
                  <a:t>MAPE</a:t>
                </a:r>
              </a:p>
              <a:p>
                <a:pPr>
                  <a:defRPr/>
                </a:pPr>
                <a:endParaRPr lang="en-US" dirty="0"/>
              </a:p>
            </c:rich>
          </c:tx>
          <c:overlay val="0"/>
        </c:title>
        <c:numFmt formatCode="0%" sourceLinked="1"/>
        <c:majorTickMark val="out"/>
        <c:minorTickMark val="none"/>
        <c:tickLblPos val="nextTo"/>
        <c:spPr>
          <a:effectLst>
            <a:softEdge rad="12700"/>
          </a:effectLst>
        </c:spPr>
        <c:crossAx val="-2131245608"/>
        <c:crosses val="autoZero"/>
        <c:crossBetween val="between"/>
        <c:majorUnit val="0.1"/>
      </c:valAx>
    </c:plotArea>
    <c:legend>
      <c:legendPos val="r"/>
      <c:overlay val="0"/>
      <c:txPr>
        <a:bodyPr/>
        <a:lstStyle/>
        <a:p>
          <a:pPr>
            <a:defRPr sz="2000"/>
          </a:pPr>
          <a:endParaRPr lang="en-US"/>
        </a:p>
      </c:txPr>
    </c:legend>
    <c:plotVisOnly val="1"/>
    <c:dispBlanksAs val="gap"/>
    <c:showDLblsOverMax val="0"/>
  </c:chart>
  <c:txPr>
    <a:bodyPr/>
    <a:lstStyle/>
    <a:p>
      <a:pPr>
        <a:defRPr sz="1800"/>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0"/>
    <c:plotArea>
      <c:layout/>
      <c:barChart>
        <c:barDir val="col"/>
        <c:grouping val="clustered"/>
        <c:varyColors val="0"/>
        <c:ser>
          <c:idx val="0"/>
          <c:order val="0"/>
          <c:tx>
            <c:strRef>
              <c:f>Sheet1!$B$1</c:f>
              <c:strCache>
                <c:ptCount val="1"/>
                <c:pt idx="0">
                  <c:v>Physical</c:v>
                </c:pt>
              </c:strCache>
            </c:strRef>
          </c:tx>
          <c:spPr>
            <a:solidFill>
              <a:schemeClr val="tx1"/>
            </a:solidFill>
          </c:spPr>
          <c:invertIfNegative val="0"/>
          <c:dLbls>
            <c:showLegendKey val="0"/>
            <c:showVal val="1"/>
            <c:showCatName val="0"/>
            <c:showSerName val="0"/>
            <c:showPercent val="0"/>
            <c:showBubbleSize val="0"/>
            <c:showLeaderLines val="0"/>
          </c:dLbls>
          <c:cat>
            <c:strRef>
              <c:f>Sheet1!$A$2:$A$4</c:f>
              <c:strCache>
                <c:ptCount val="3"/>
                <c:pt idx="0">
                  <c:v>Internal</c:v>
                </c:pt>
                <c:pt idx="1">
                  <c:v>External(via load)</c:v>
                </c:pt>
                <c:pt idx="2">
                  <c:v>External(via deviance)</c:v>
                </c:pt>
              </c:strCache>
            </c:strRef>
          </c:cat>
          <c:val>
            <c:numRef>
              <c:f>Sheet1!$B$2:$B$4</c:f>
              <c:numCache>
                <c:formatCode>0%</c:formatCode>
                <c:ptCount val="3"/>
                <c:pt idx="0">
                  <c:v>0.1</c:v>
                </c:pt>
                <c:pt idx="1">
                  <c:v>6.319999999999998</c:v>
                </c:pt>
                <c:pt idx="2">
                  <c:v>0.09</c:v>
                </c:pt>
              </c:numCache>
            </c:numRef>
          </c:val>
        </c:ser>
        <c:ser>
          <c:idx val="1"/>
          <c:order val="1"/>
          <c:tx>
            <c:strRef>
              <c:f>Sheet1!$C$1</c:f>
              <c:strCache>
                <c:ptCount val="1"/>
                <c:pt idx="0">
                  <c:v>Virtual</c:v>
                </c:pt>
              </c:strCache>
            </c:strRef>
          </c:tx>
          <c:spPr>
            <a:solidFill>
              <a:srgbClr val="FF0000"/>
            </a:solidFill>
          </c:spPr>
          <c:invertIfNegative val="0"/>
          <c:dLbls>
            <c:dLbl>
              <c:idx val="1"/>
              <c:layout>
                <c:manualLayout>
                  <c:x val="0.0119240429077764"/>
                  <c:y val="0.00554709054009223"/>
                </c:manualLayout>
              </c:layout>
              <c:showLegendKey val="0"/>
              <c:showVal val="1"/>
              <c:showCatName val="0"/>
              <c:showSerName val="0"/>
              <c:showPercent val="0"/>
              <c:showBubbleSize val="0"/>
            </c:dLbl>
            <c:showLegendKey val="0"/>
            <c:showVal val="1"/>
            <c:showCatName val="0"/>
            <c:showSerName val="0"/>
            <c:showPercent val="0"/>
            <c:showBubbleSize val="0"/>
            <c:showLeaderLines val="0"/>
          </c:dLbls>
          <c:cat>
            <c:strRef>
              <c:f>Sheet1!$A$2:$A$4</c:f>
              <c:strCache>
                <c:ptCount val="3"/>
                <c:pt idx="0">
                  <c:v>Internal</c:v>
                </c:pt>
                <c:pt idx="1">
                  <c:v>External(via load)</c:v>
                </c:pt>
                <c:pt idx="2">
                  <c:v>External(via deviance)</c:v>
                </c:pt>
              </c:strCache>
            </c:strRef>
          </c:cat>
          <c:val>
            <c:numRef>
              <c:f>Sheet1!$C$2:$C$4</c:f>
              <c:numCache>
                <c:formatCode>0%</c:formatCode>
                <c:ptCount val="3"/>
                <c:pt idx="0">
                  <c:v>0.03</c:v>
                </c:pt>
                <c:pt idx="1">
                  <c:v>4.83</c:v>
                </c:pt>
                <c:pt idx="2">
                  <c:v>0.07</c:v>
                </c:pt>
              </c:numCache>
            </c:numRef>
          </c:val>
        </c:ser>
        <c:dLbls>
          <c:showLegendKey val="0"/>
          <c:showVal val="0"/>
          <c:showCatName val="0"/>
          <c:showSerName val="0"/>
          <c:showPercent val="0"/>
          <c:showBubbleSize val="0"/>
        </c:dLbls>
        <c:gapWidth val="150"/>
        <c:axId val="-2134817496"/>
        <c:axId val="-2134823112"/>
      </c:barChart>
      <c:catAx>
        <c:axId val="-2134817496"/>
        <c:scaling>
          <c:orientation val="minMax"/>
        </c:scaling>
        <c:delete val="0"/>
        <c:axPos val="b"/>
        <c:title>
          <c:tx>
            <c:rich>
              <a:bodyPr/>
              <a:lstStyle/>
              <a:p>
                <a:pPr>
                  <a:defRPr/>
                </a:pPr>
                <a:r>
                  <a:rPr lang="en-US" dirty="0" smtClean="0"/>
                  <a:t>Validation</a:t>
                </a:r>
                <a:endParaRPr lang="en-US" dirty="0"/>
              </a:p>
            </c:rich>
          </c:tx>
          <c:overlay val="0"/>
        </c:title>
        <c:majorTickMark val="out"/>
        <c:minorTickMark val="none"/>
        <c:tickLblPos val="nextTo"/>
        <c:crossAx val="-2134823112"/>
        <c:crosses val="autoZero"/>
        <c:auto val="1"/>
        <c:lblAlgn val="ctr"/>
        <c:lblOffset val="100"/>
        <c:noMultiLvlLbl val="0"/>
      </c:catAx>
      <c:valAx>
        <c:axId val="-2134823112"/>
        <c:scaling>
          <c:orientation val="minMax"/>
        </c:scaling>
        <c:delete val="0"/>
        <c:axPos val="l"/>
        <c:title>
          <c:tx>
            <c:rich>
              <a:bodyPr rot="-5400000" vert="horz"/>
              <a:lstStyle/>
              <a:p>
                <a:pPr>
                  <a:defRPr/>
                </a:pPr>
                <a:r>
                  <a:rPr lang="en-US" baseline="0" dirty="0" smtClean="0"/>
                  <a:t>MAPE</a:t>
                </a:r>
              </a:p>
              <a:p>
                <a:pPr>
                  <a:defRPr/>
                </a:pPr>
                <a:endParaRPr lang="en-US" dirty="0"/>
              </a:p>
            </c:rich>
          </c:tx>
          <c:overlay val="0"/>
        </c:title>
        <c:numFmt formatCode="0%" sourceLinked="1"/>
        <c:majorTickMark val="out"/>
        <c:minorTickMark val="none"/>
        <c:tickLblPos val="nextTo"/>
        <c:spPr>
          <a:effectLst>
            <a:softEdge rad="12700"/>
          </a:effectLst>
        </c:spPr>
        <c:crossAx val="-2134817496"/>
        <c:crosses val="autoZero"/>
        <c:crossBetween val="between"/>
        <c:majorUnit val="1.0"/>
      </c:valAx>
    </c:plotArea>
    <c:legend>
      <c:legendPos val="r"/>
      <c:overlay val="0"/>
      <c:txPr>
        <a:bodyPr/>
        <a:lstStyle/>
        <a:p>
          <a:pPr>
            <a:defRPr sz="2000"/>
          </a:pPr>
          <a:endParaRPr lang="en-US"/>
        </a:p>
      </c:txPr>
    </c:legend>
    <c:plotVisOnly val="1"/>
    <c:dispBlanksAs val="gap"/>
    <c:showDLblsOverMax val="0"/>
  </c:chart>
  <c:txPr>
    <a:bodyPr/>
    <a:lstStyle/>
    <a:p>
      <a:pPr>
        <a:defRPr sz="1800"/>
      </a:pPr>
      <a:endParaRPr lang="en-US"/>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0"/>
    <c:plotArea>
      <c:layout/>
      <c:barChart>
        <c:barDir val="col"/>
        <c:grouping val="clustered"/>
        <c:varyColors val="0"/>
        <c:ser>
          <c:idx val="0"/>
          <c:order val="0"/>
          <c:tx>
            <c:strRef>
              <c:f>Sheet1!$B$1</c:f>
              <c:strCache>
                <c:ptCount val="1"/>
                <c:pt idx="0">
                  <c:v>DS2</c:v>
                </c:pt>
              </c:strCache>
            </c:strRef>
          </c:tx>
          <c:spPr>
            <a:solidFill>
              <a:schemeClr val="tx1"/>
            </a:solidFill>
          </c:spPr>
          <c:invertIfNegative val="0"/>
          <c:dLbls>
            <c:showLegendKey val="0"/>
            <c:showVal val="1"/>
            <c:showCatName val="0"/>
            <c:showSerName val="0"/>
            <c:showPercent val="0"/>
            <c:showBubbleSize val="0"/>
            <c:showLeaderLines val="0"/>
          </c:dLbls>
          <c:cat>
            <c:strRef>
              <c:f>Sheet1!$A$2:$A$3</c:f>
              <c:strCache>
                <c:ptCount val="2"/>
                <c:pt idx="0">
                  <c:v>External</c:v>
                </c:pt>
                <c:pt idx="1">
                  <c:v>Internal(vitual baselines)</c:v>
                </c:pt>
              </c:strCache>
            </c:strRef>
          </c:cat>
          <c:val>
            <c:numRef>
              <c:f>Sheet1!$B$2:$B$3</c:f>
              <c:numCache>
                <c:formatCode>0%</c:formatCode>
                <c:ptCount val="2"/>
                <c:pt idx="0">
                  <c:v>0.13</c:v>
                </c:pt>
                <c:pt idx="1">
                  <c:v>0.09</c:v>
                </c:pt>
              </c:numCache>
            </c:numRef>
          </c:val>
        </c:ser>
        <c:ser>
          <c:idx val="1"/>
          <c:order val="1"/>
          <c:tx>
            <c:strRef>
              <c:f>Sheet1!$C$1</c:f>
              <c:strCache>
                <c:ptCount val="1"/>
                <c:pt idx="0">
                  <c:v>CS</c:v>
                </c:pt>
              </c:strCache>
            </c:strRef>
          </c:tx>
          <c:spPr>
            <a:solidFill>
              <a:srgbClr val="FF0000"/>
            </a:solidFill>
          </c:spPr>
          <c:invertIfNegative val="0"/>
          <c:dLbls>
            <c:showLegendKey val="0"/>
            <c:showVal val="1"/>
            <c:showCatName val="0"/>
            <c:showSerName val="0"/>
            <c:showPercent val="0"/>
            <c:showBubbleSize val="0"/>
            <c:showLeaderLines val="0"/>
          </c:dLbls>
          <c:cat>
            <c:strRef>
              <c:f>Sheet1!$A$2:$A$3</c:f>
              <c:strCache>
                <c:ptCount val="2"/>
                <c:pt idx="0">
                  <c:v>External</c:v>
                </c:pt>
                <c:pt idx="1">
                  <c:v>Internal(vitual baselines)</c:v>
                </c:pt>
              </c:strCache>
            </c:strRef>
          </c:cat>
          <c:val>
            <c:numRef>
              <c:f>Sheet1!$C$2:$C$3</c:f>
              <c:numCache>
                <c:formatCode>0%</c:formatCode>
                <c:ptCount val="2"/>
                <c:pt idx="0">
                  <c:v>0.04</c:v>
                </c:pt>
                <c:pt idx="1">
                  <c:v>0.03</c:v>
                </c:pt>
              </c:numCache>
            </c:numRef>
          </c:val>
        </c:ser>
        <c:dLbls>
          <c:showLegendKey val="0"/>
          <c:showVal val="0"/>
          <c:showCatName val="0"/>
          <c:showSerName val="0"/>
          <c:showPercent val="0"/>
          <c:showBubbleSize val="0"/>
        </c:dLbls>
        <c:gapWidth val="150"/>
        <c:axId val="-2132288456"/>
        <c:axId val="-2132279000"/>
      </c:barChart>
      <c:catAx>
        <c:axId val="-2132288456"/>
        <c:scaling>
          <c:orientation val="minMax"/>
        </c:scaling>
        <c:delete val="0"/>
        <c:axPos val="b"/>
        <c:title>
          <c:tx>
            <c:rich>
              <a:bodyPr/>
              <a:lstStyle/>
              <a:p>
                <a:pPr>
                  <a:defRPr/>
                </a:pPr>
                <a:r>
                  <a:rPr lang="en-US" dirty="0" smtClean="0"/>
                  <a:t>Validation</a:t>
                </a:r>
                <a:endParaRPr lang="en-US" dirty="0"/>
              </a:p>
            </c:rich>
          </c:tx>
          <c:overlay val="0"/>
        </c:title>
        <c:majorTickMark val="out"/>
        <c:minorTickMark val="none"/>
        <c:tickLblPos val="nextTo"/>
        <c:crossAx val="-2132279000"/>
        <c:crosses val="autoZero"/>
        <c:auto val="1"/>
        <c:lblAlgn val="ctr"/>
        <c:lblOffset val="100"/>
        <c:noMultiLvlLbl val="0"/>
      </c:catAx>
      <c:valAx>
        <c:axId val="-2132279000"/>
        <c:scaling>
          <c:orientation val="minMax"/>
        </c:scaling>
        <c:delete val="0"/>
        <c:axPos val="l"/>
        <c:title>
          <c:tx>
            <c:rich>
              <a:bodyPr rot="-5400000" vert="horz"/>
              <a:lstStyle/>
              <a:p>
                <a:pPr>
                  <a:defRPr/>
                </a:pPr>
                <a:r>
                  <a:rPr lang="en-US" baseline="0" dirty="0" smtClean="0"/>
                  <a:t>MAPE</a:t>
                </a:r>
              </a:p>
              <a:p>
                <a:pPr>
                  <a:defRPr/>
                </a:pPr>
                <a:endParaRPr lang="en-US" dirty="0"/>
              </a:p>
            </c:rich>
          </c:tx>
          <c:overlay val="0"/>
        </c:title>
        <c:numFmt formatCode="0%" sourceLinked="1"/>
        <c:majorTickMark val="out"/>
        <c:minorTickMark val="none"/>
        <c:tickLblPos val="nextTo"/>
        <c:spPr>
          <a:effectLst>
            <a:softEdge rad="12700"/>
          </a:effectLst>
        </c:spPr>
        <c:crossAx val="-2132288456"/>
        <c:crosses val="autoZero"/>
        <c:crossBetween val="between"/>
        <c:majorUnit val="0.1"/>
      </c:valAx>
    </c:plotArea>
    <c:legend>
      <c:legendPos val="r"/>
      <c:overlay val="0"/>
      <c:txPr>
        <a:bodyPr/>
        <a:lstStyle/>
        <a:p>
          <a:pPr>
            <a:defRPr sz="2000"/>
          </a:pPr>
          <a:endParaRPr lang="en-US"/>
        </a:p>
      </c:txPr>
    </c:legend>
    <c:plotVisOnly val="1"/>
    <c:dispBlanksAs val="gap"/>
    <c:showDLblsOverMax val="0"/>
  </c:chart>
  <c:txPr>
    <a:bodyPr/>
    <a:lstStyle/>
    <a:p>
      <a:pPr>
        <a:defRPr sz="1800"/>
      </a:pPr>
      <a:endParaRPr lang="en-US"/>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0"/>
    <c:plotArea>
      <c:layout/>
      <c:barChart>
        <c:barDir val="col"/>
        <c:grouping val="clustered"/>
        <c:varyColors val="0"/>
        <c:ser>
          <c:idx val="0"/>
          <c:order val="0"/>
          <c:tx>
            <c:strRef>
              <c:f>Sheet1!$A$2</c:f>
              <c:strCache>
                <c:ptCount val="1"/>
                <c:pt idx="0">
                  <c:v>DS2</c:v>
                </c:pt>
              </c:strCache>
            </c:strRef>
          </c:tx>
          <c:spPr>
            <a:solidFill>
              <a:schemeClr val="tx1"/>
            </a:solidFill>
          </c:spPr>
          <c:invertIfNegative val="0"/>
          <c:dLbls>
            <c:showLegendKey val="0"/>
            <c:showVal val="1"/>
            <c:showCatName val="0"/>
            <c:showSerName val="0"/>
            <c:showPercent val="0"/>
            <c:showBubbleSize val="0"/>
            <c:showLeaderLines val="0"/>
          </c:dLbls>
          <c:cat>
            <c:strRef>
              <c:f>Sheet1!$B$1:$C$1</c:f>
              <c:strCache>
                <c:ptCount val="2"/>
                <c:pt idx="0">
                  <c:v>VirtualBox</c:v>
                </c:pt>
                <c:pt idx="1">
                  <c:v>Physical(norm. via load)</c:v>
                </c:pt>
              </c:strCache>
            </c:strRef>
          </c:cat>
          <c:val>
            <c:numRef>
              <c:f>Sheet1!$B$2:$C$2</c:f>
              <c:numCache>
                <c:formatCode>0%</c:formatCode>
                <c:ptCount val="2"/>
                <c:pt idx="0">
                  <c:v>0.1</c:v>
                </c:pt>
                <c:pt idx="1">
                  <c:v>1.63</c:v>
                </c:pt>
              </c:numCache>
            </c:numRef>
          </c:val>
        </c:ser>
        <c:ser>
          <c:idx val="1"/>
          <c:order val="1"/>
          <c:tx>
            <c:strRef>
              <c:f>Sheet1!$A$3</c:f>
              <c:strCache>
                <c:ptCount val="1"/>
                <c:pt idx="0">
                  <c:v>CloudStore</c:v>
                </c:pt>
              </c:strCache>
            </c:strRef>
          </c:tx>
          <c:spPr>
            <a:solidFill>
              <a:srgbClr val="FF0000"/>
            </a:solidFill>
          </c:spPr>
          <c:invertIfNegative val="0"/>
          <c:dLbls>
            <c:showLegendKey val="0"/>
            <c:showVal val="1"/>
            <c:showCatName val="0"/>
            <c:showSerName val="0"/>
            <c:showPercent val="0"/>
            <c:showBubbleSize val="0"/>
            <c:showLeaderLines val="0"/>
          </c:dLbls>
          <c:cat>
            <c:strRef>
              <c:f>Sheet1!$B$1:$C$1</c:f>
              <c:strCache>
                <c:ptCount val="2"/>
                <c:pt idx="0">
                  <c:v>VirtualBox</c:v>
                </c:pt>
                <c:pt idx="1">
                  <c:v>Physical(norm. via load)</c:v>
                </c:pt>
              </c:strCache>
            </c:strRef>
          </c:cat>
          <c:val>
            <c:numRef>
              <c:f>Sheet1!$B$3:$C$3</c:f>
              <c:numCache>
                <c:formatCode>0%</c:formatCode>
                <c:ptCount val="2"/>
                <c:pt idx="0">
                  <c:v>0.07</c:v>
                </c:pt>
                <c:pt idx="1">
                  <c:v>7.52</c:v>
                </c:pt>
              </c:numCache>
            </c:numRef>
          </c:val>
        </c:ser>
        <c:dLbls>
          <c:showLegendKey val="0"/>
          <c:showVal val="0"/>
          <c:showCatName val="0"/>
          <c:showSerName val="0"/>
          <c:showPercent val="0"/>
          <c:showBubbleSize val="0"/>
        </c:dLbls>
        <c:gapWidth val="150"/>
        <c:axId val="-2133528840"/>
        <c:axId val="-2133534456"/>
      </c:barChart>
      <c:catAx>
        <c:axId val="-2133528840"/>
        <c:scaling>
          <c:orientation val="minMax"/>
        </c:scaling>
        <c:delete val="0"/>
        <c:axPos val="b"/>
        <c:title>
          <c:tx>
            <c:rich>
              <a:bodyPr/>
              <a:lstStyle/>
              <a:p>
                <a:pPr>
                  <a:defRPr/>
                </a:pPr>
                <a:r>
                  <a:rPr lang="en-US" dirty="0" smtClean="0"/>
                  <a:t>System</a:t>
                </a:r>
                <a:endParaRPr lang="en-US" dirty="0"/>
              </a:p>
            </c:rich>
          </c:tx>
          <c:overlay val="0"/>
        </c:title>
        <c:majorTickMark val="out"/>
        <c:minorTickMark val="none"/>
        <c:tickLblPos val="nextTo"/>
        <c:crossAx val="-2133534456"/>
        <c:crosses val="autoZero"/>
        <c:auto val="1"/>
        <c:lblAlgn val="ctr"/>
        <c:lblOffset val="100"/>
        <c:noMultiLvlLbl val="0"/>
      </c:catAx>
      <c:valAx>
        <c:axId val="-2133534456"/>
        <c:scaling>
          <c:orientation val="minMax"/>
        </c:scaling>
        <c:delete val="0"/>
        <c:axPos val="l"/>
        <c:title>
          <c:tx>
            <c:rich>
              <a:bodyPr rot="-5400000" vert="horz"/>
              <a:lstStyle/>
              <a:p>
                <a:pPr>
                  <a:defRPr/>
                </a:pPr>
                <a:r>
                  <a:rPr lang="en-US" baseline="0" dirty="0" smtClean="0"/>
                  <a:t>MAPE</a:t>
                </a:r>
              </a:p>
              <a:p>
                <a:pPr>
                  <a:defRPr/>
                </a:pPr>
                <a:endParaRPr lang="en-US" dirty="0"/>
              </a:p>
            </c:rich>
          </c:tx>
          <c:overlay val="0"/>
        </c:title>
        <c:numFmt formatCode="0%" sourceLinked="1"/>
        <c:majorTickMark val="out"/>
        <c:minorTickMark val="none"/>
        <c:tickLblPos val="nextTo"/>
        <c:spPr>
          <a:effectLst>
            <a:softEdge rad="12700"/>
          </a:effectLst>
        </c:spPr>
        <c:crossAx val="-2133528840"/>
        <c:crosses val="autoZero"/>
        <c:crossBetween val="between"/>
        <c:majorUnit val="2.0"/>
      </c:valAx>
    </c:plotArea>
    <c:legend>
      <c:legendPos val="r"/>
      <c:overlay val="0"/>
      <c:txPr>
        <a:bodyPr/>
        <a:lstStyle/>
        <a:p>
          <a:pPr>
            <a:defRPr sz="2000"/>
          </a:pPr>
          <a:endParaRPr lang="en-US"/>
        </a:p>
      </c:txPr>
    </c:legend>
    <c:plotVisOnly val="1"/>
    <c:dispBlanksAs val="gap"/>
    <c:showDLblsOverMax val="0"/>
  </c:chart>
  <c:txPr>
    <a:bodyPr/>
    <a:lstStyle/>
    <a:p>
      <a:pPr>
        <a:defRPr sz="1800"/>
      </a:pPr>
      <a:endParaRPr lang="en-US"/>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0"/>
    <c:plotArea>
      <c:layout/>
      <c:barChart>
        <c:barDir val="col"/>
        <c:grouping val="clustered"/>
        <c:varyColors val="0"/>
        <c:ser>
          <c:idx val="0"/>
          <c:order val="0"/>
          <c:tx>
            <c:strRef>
              <c:f>Sheet1!$B$1</c:f>
              <c:strCache>
                <c:ptCount val="1"/>
                <c:pt idx="0">
                  <c:v>DS2</c:v>
                </c:pt>
              </c:strCache>
            </c:strRef>
          </c:tx>
          <c:spPr>
            <a:solidFill>
              <a:schemeClr val="tx1"/>
            </a:solidFill>
          </c:spPr>
          <c:invertIfNegative val="0"/>
          <c:dLbls>
            <c:showLegendKey val="0"/>
            <c:showVal val="1"/>
            <c:showCatName val="0"/>
            <c:showSerName val="0"/>
            <c:showPercent val="0"/>
            <c:showBubbleSize val="0"/>
            <c:showLeaderLines val="0"/>
          </c:dLbls>
          <c:cat>
            <c:strRef>
              <c:f>Sheet1!$A$2:$A$3</c:f>
              <c:strCache>
                <c:ptCount val="2"/>
                <c:pt idx="0">
                  <c:v>Normalization via load</c:v>
                </c:pt>
                <c:pt idx="1">
                  <c:v>Normalization via deviance</c:v>
                </c:pt>
              </c:strCache>
            </c:strRef>
          </c:cat>
          <c:val>
            <c:numRef>
              <c:f>Sheet1!$B$2:$B$3</c:f>
              <c:numCache>
                <c:formatCode>0%</c:formatCode>
                <c:ptCount val="2"/>
                <c:pt idx="0">
                  <c:v>1.57</c:v>
                </c:pt>
                <c:pt idx="1">
                  <c:v>0.09</c:v>
                </c:pt>
              </c:numCache>
            </c:numRef>
          </c:val>
        </c:ser>
        <c:ser>
          <c:idx val="1"/>
          <c:order val="1"/>
          <c:tx>
            <c:strRef>
              <c:f>Sheet1!$C$1</c:f>
              <c:strCache>
                <c:ptCount val="1"/>
                <c:pt idx="0">
                  <c:v>CS</c:v>
                </c:pt>
              </c:strCache>
            </c:strRef>
          </c:tx>
          <c:spPr>
            <a:solidFill>
              <a:srgbClr val="FF0000"/>
            </a:solidFill>
          </c:spPr>
          <c:invertIfNegative val="0"/>
          <c:dLbls>
            <c:showLegendKey val="0"/>
            <c:showVal val="1"/>
            <c:showCatName val="0"/>
            <c:showSerName val="0"/>
            <c:showPercent val="0"/>
            <c:showBubbleSize val="0"/>
            <c:showLeaderLines val="0"/>
          </c:dLbls>
          <c:cat>
            <c:strRef>
              <c:f>Sheet1!$A$2:$A$3</c:f>
              <c:strCache>
                <c:ptCount val="2"/>
                <c:pt idx="0">
                  <c:v>Normalization via load</c:v>
                </c:pt>
                <c:pt idx="1">
                  <c:v>Normalization via deviance</c:v>
                </c:pt>
              </c:strCache>
            </c:strRef>
          </c:cat>
          <c:val>
            <c:numRef>
              <c:f>Sheet1!$C$2:$C$3</c:f>
              <c:numCache>
                <c:formatCode>0%</c:formatCode>
                <c:ptCount val="2"/>
                <c:pt idx="0">
                  <c:v>1.25</c:v>
                </c:pt>
                <c:pt idx="1">
                  <c:v>0.07</c:v>
                </c:pt>
              </c:numCache>
            </c:numRef>
          </c:val>
        </c:ser>
        <c:dLbls>
          <c:showLegendKey val="0"/>
          <c:showVal val="0"/>
          <c:showCatName val="0"/>
          <c:showSerName val="0"/>
          <c:showPercent val="0"/>
          <c:showBubbleSize val="0"/>
        </c:dLbls>
        <c:gapWidth val="150"/>
        <c:axId val="-2133544776"/>
        <c:axId val="-2133550440"/>
      </c:barChart>
      <c:catAx>
        <c:axId val="-2133544776"/>
        <c:scaling>
          <c:orientation val="minMax"/>
        </c:scaling>
        <c:delete val="0"/>
        <c:axPos val="b"/>
        <c:title>
          <c:tx>
            <c:rich>
              <a:bodyPr/>
              <a:lstStyle/>
              <a:p>
                <a:pPr>
                  <a:defRPr/>
                </a:pPr>
                <a:r>
                  <a:rPr lang="en-US" dirty="0" smtClean="0"/>
                  <a:t>External validation</a:t>
                </a:r>
                <a:endParaRPr lang="en-US" dirty="0"/>
              </a:p>
            </c:rich>
          </c:tx>
          <c:overlay val="0"/>
        </c:title>
        <c:majorTickMark val="out"/>
        <c:minorTickMark val="none"/>
        <c:tickLblPos val="nextTo"/>
        <c:crossAx val="-2133550440"/>
        <c:crosses val="autoZero"/>
        <c:auto val="1"/>
        <c:lblAlgn val="ctr"/>
        <c:lblOffset val="100"/>
        <c:noMultiLvlLbl val="0"/>
      </c:catAx>
      <c:valAx>
        <c:axId val="-2133550440"/>
        <c:scaling>
          <c:orientation val="minMax"/>
        </c:scaling>
        <c:delete val="0"/>
        <c:axPos val="l"/>
        <c:title>
          <c:tx>
            <c:rich>
              <a:bodyPr rot="-5400000" vert="horz"/>
              <a:lstStyle/>
              <a:p>
                <a:pPr>
                  <a:defRPr/>
                </a:pPr>
                <a:r>
                  <a:rPr lang="en-US" baseline="0" dirty="0" smtClean="0"/>
                  <a:t>MAPE</a:t>
                </a:r>
              </a:p>
              <a:p>
                <a:pPr>
                  <a:defRPr/>
                </a:pPr>
                <a:endParaRPr lang="en-US" dirty="0"/>
              </a:p>
            </c:rich>
          </c:tx>
          <c:overlay val="0"/>
        </c:title>
        <c:numFmt formatCode="0%" sourceLinked="1"/>
        <c:majorTickMark val="out"/>
        <c:minorTickMark val="none"/>
        <c:tickLblPos val="nextTo"/>
        <c:spPr>
          <a:effectLst>
            <a:softEdge rad="12700"/>
          </a:effectLst>
        </c:spPr>
        <c:crossAx val="-2133544776"/>
        <c:crosses val="autoZero"/>
        <c:crossBetween val="between"/>
        <c:majorUnit val="0.5"/>
      </c:valAx>
    </c:plotArea>
    <c:legend>
      <c:legendPos val="r"/>
      <c:overlay val="0"/>
      <c:txPr>
        <a:bodyPr/>
        <a:lstStyle/>
        <a:p>
          <a:pPr>
            <a:defRPr sz="2000"/>
          </a:pPr>
          <a:endParaRPr lang="en-US"/>
        </a:p>
      </c:txPr>
    </c:legend>
    <c:plotVisOnly val="1"/>
    <c:dispBlanksAs val="gap"/>
    <c:showDLblsOverMax val="0"/>
  </c:chart>
  <c:txPr>
    <a:bodyPr/>
    <a:lstStyle/>
    <a:p>
      <a:pPr>
        <a:defRPr sz="1800"/>
      </a:pPr>
      <a:endParaRPr lang="en-US"/>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extLst>
      <p:ext uri="{BB962C8B-B14F-4D97-AF65-F5344CB8AC3E}">
        <p14:creationId xmlns:p14="http://schemas.microsoft.com/office/powerpoint/2010/main" val="1470326503"/>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Shape 51"/>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 name="Shape 5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smtClean="0"/>
              <a:t>My name is </a:t>
            </a:r>
            <a:r>
              <a:rPr lang="en-US" dirty="0" err="1" smtClean="0"/>
              <a:t>moiz</a:t>
            </a:r>
            <a:r>
              <a:rPr lang="en-US" dirty="0" smtClean="0"/>
              <a:t> and today I will talk about my 2 years under supervisors</a:t>
            </a:r>
            <a:r>
              <a:rPr lang="en-US" baseline="0" dirty="0" smtClean="0"/>
              <a:t> </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Shape 10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0" name="Shape 11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endParaRPr sz="120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Shape 11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9" name="Shape 11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endParaRPr sz="120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Shape 12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7" name="Shape 12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r>
              <a:rPr lang="en" sz="1600"/>
              <a:t>Studies have investigated the overhead that is associated with virtual environments.  Such overhead may significantly impact the outcome.</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Shape 15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3" name="Shape 15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298450" rtl="0">
              <a:lnSpc>
                <a:spcPct val="115000"/>
              </a:lnSpc>
              <a:spcBef>
                <a:spcPts val="0"/>
              </a:spcBef>
              <a:spcAft>
                <a:spcPts val="1600"/>
              </a:spcAft>
              <a:buClr>
                <a:srgbClr val="000000"/>
              </a:buClr>
              <a:buSzPct val="100000"/>
            </a:pPr>
            <a:r>
              <a:rPr lang="en"/>
              <a:t>For large-scale software systems, performance assurance activities are carried primarily in virtual environments. There is little research regarding the reliability of testing in a different environment compared to physical.</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Shape 15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0" name="Shape 16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Shape 16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7" name="Shape 16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Shape 18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8" name="Shape 18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r>
              <a:rPr lang="en" dirty="0" smtClean="0"/>
              <a:t>We </a:t>
            </a:r>
            <a:r>
              <a:rPr lang="en" dirty="0"/>
              <a:t>chose these systems because used in this study. Because of load driver. Dvd comes with a load good thing and for cloudstore we used jmeter to replicated the load.</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Shape 20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4" name="Shape 20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r>
              <a:rPr lang="en"/>
              <a:t>Add cloudscale image</a:t>
            </a:r>
          </a:p>
          <a:p>
            <a:pPr lvl="0" rtl="0">
              <a:lnSpc>
                <a:spcPct val="115000"/>
              </a:lnSpc>
              <a:spcBef>
                <a:spcPts val="0"/>
              </a:spcBef>
              <a:spcAft>
                <a:spcPts val="1600"/>
              </a:spcAft>
              <a:buNone/>
            </a:pPr>
            <a:r>
              <a:rPr lang="en"/>
              <a:t>We chose these systems because used in this study. Because of load driver. Dvd comes with a load good thing and for cloudstore we used jmeter to replicated the load.</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Shape 21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4" name="Shape 21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r>
              <a:rPr lang="en" dirty="0"/>
              <a:t>Single tenancy to avoid noise from any other virtual machine running. </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Shape 22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4" name="Shape 22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r>
              <a:rPr lang="en"/>
              <a:t>Performance testing results from virtual and physical environments</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Shape 5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 name="Shape 5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US" b="1" dirty="0" smtClean="0"/>
              <a:t>A quantitative</a:t>
            </a:r>
            <a:r>
              <a:rPr lang="en-US" b="1" baseline="0" dirty="0" smtClean="0"/>
              <a:t> measure of how the software performs</a:t>
            </a:r>
            <a:r>
              <a:rPr lang="en-US" b="1" dirty="0" smtClean="0"/>
              <a:t/>
            </a:r>
            <a:br>
              <a:rPr lang="en-US" b="1" dirty="0" smtClean="0"/>
            </a:br>
            <a:r>
              <a:rPr lang="en" b="1" dirty="0" smtClean="0"/>
              <a:t>Mimicking </a:t>
            </a:r>
            <a:r>
              <a:rPr lang="en" b="1" dirty="0"/>
              <a:t>user behaviour: </a:t>
            </a:r>
            <a:r>
              <a:rPr lang="en" dirty="0"/>
              <a:t>Applying a workload and checking performance metrics</a:t>
            </a:r>
            <a:br>
              <a:rPr lang="en" dirty="0"/>
            </a:br>
            <a:r>
              <a:rPr lang="en-US" dirty="0" smtClean="0"/>
              <a:t/>
            </a:r>
            <a:br>
              <a:rPr lang="en-US" dirty="0" smtClean="0"/>
            </a:br>
            <a:r>
              <a:rPr lang="en" dirty="0"/>
              <a:t/>
            </a:r>
            <a:br>
              <a:rPr lang="en" dirty="0"/>
            </a:br>
            <a:r>
              <a:rPr lang="en" dirty="0"/>
              <a:t>Why performance is imp? Amazon example.</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Shape 24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2" name="Shape 24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r>
              <a:rPr lang="en"/>
              <a:t>Perfmon on process on app and db server.</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Shape 25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8" name="Shape 25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r>
              <a:rPr lang="en" dirty="0" smtClean="0"/>
              <a:t>Put cpu memory and other stuff</a:t>
            </a:r>
            <a:br>
              <a:rPr lang="en" dirty="0" smtClean="0"/>
            </a:br>
            <a:r>
              <a:rPr lang="en-US" dirty="0" smtClean="0"/>
              <a:t/>
            </a:r>
            <a:br>
              <a:rPr lang="en-US" dirty="0" smtClean="0"/>
            </a:br>
            <a:r>
              <a:rPr lang="en-US" dirty="0" smtClean="0"/>
              <a:t>throughput</a:t>
            </a:r>
            <a:r>
              <a:rPr lang="en-US" baseline="0" dirty="0" smtClean="0"/>
              <a:t> is requests finished. </a:t>
            </a:r>
            <a:r>
              <a:rPr lang="en" dirty="0" smtClean="0"/>
              <a:t/>
            </a:r>
            <a:br>
              <a:rPr lang="en" dirty="0" smtClean="0"/>
            </a:br>
            <a:r>
              <a:rPr lang="en" dirty="0" smtClean="0"/>
              <a:t/>
            </a:r>
            <a:br>
              <a:rPr lang="en" dirty="0" smtClean="0"/>
            </a:br>
            <a:endParaRPr lang="en" dirty="0" smtClean="0"/>
          </a:p>
          <a:p>
            <a:pPr lvl="0" rtl="0">
              <a:lnSpc>
                <a:spcPct val="115000"/>
              </a:lnSpc>
              <a:spcBef>
                <a:spcPts val="0"/>
              </a:spcBef>
              <a:spcAft>
                <a:spcPts val="1600"/>
              </a:spcAft>
              <a:buNone/>
            </a:pPr>
            <a:endParaRPr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Shape 26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9" name="Shape 26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Shape 28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7" name="Shape 2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r>
              <a:rPr lang="en-US" sz="1200" dirty="0" smtClean="0">
                <a:solidFill>
                  <a:schemeClr val="dk1"/>
                </a:solidFill>
              </a:rPr>
              <a:t>Throughput:</a:t>
            </a:r>
            <a:r>
              <a:rPr lang="en-US" sz="1200" baseline="0" dirty="0" smtClean="0">
                <a:solidFill>
                  <a:schemeClr val="dk1"/>
                </a:solidFill>
              </a:rPr>
              <a:t> requests that were finished.</a:t>
            </a:r>
            <a:r>
              <a:rPr lang="en-US" sz="1200" dirty="0" smtClean="0">
                <a:solidFill>
                  <a:schemeClr val="dk1"/>
                </a:solidFill>
              </a:rPr>
              <a:t/>
            </a:r>
            <a:br>
              <a:rPr lang="en-US" sz="1200" dirty="0" smtClean="0">
                <a:solidFill>
                  <a:schemeClr val="dk1"/>
                </a:solidFill>
              </a:rPr>
            </a:br>
            <a:r>
              <a:rPr lang="en" sz="1200" dirty="0" smtClean="0">
                <a:solidFill>
                  <a:schemeClr val="dk1"/>
                </a:solidFill>
              </a:rPr>
              <a:t>Throughput</a:t>
            </a:r>
            <a:r>
              <a:rPr lang="en" sz="1200" dirty="0">
                <a:solidFill>
                  <a:schemeClr val="dk1"/>
                </a:solidFill>
              </a:rPr>
              <a:t>: we calculate via logs. </a:t>
            </a:r>
            <a:r>
              <a:rPr lang="en-US" sz="1200" dirty="0" smtClean="0">
                <a:solidFill>
                  <a:schemeClr val="dk1"/>
                </a:solidFill>
              </a:rPr>
              <a:t/>
            </a:r>
            <a:br>
              <a:rPr lang="en-US" sz="1200" dirty="0" smtClean="0">
                <a:solidFill>
                  <a:schemeClr val="dk1"/>
                </a:solidFill>
              </a:rPr>
            </a:br>
            <a:r>
              <a:rPr lang="en" dirty="0" smtClean="0"/>
              <a:t> </a:t>
            </a:r>
            <a:r>
              <a:rPr lang="en" dirty="0"/>
              <a:t>Metrics recorded every 10 seconds and then averaged out for a minute.</a:t>
            </a:r>
          </a:p>
          <a:p>
            <a:pPr lvl="0" rtl="0">
              <a:lnSpc>
                <a:spcPct val="115000"/>
              </a:lnSpc>
              <a:spcBef>
                <a:spcPts val="0"/>
              </a:spcBef>
              <a:spcAft>
                <a:spcPts val="1600"/>
              </a:spcAft>
              <a:buNone/>
            </a:pPr>
            <a:r>
              <a:rPr lang="en" dirty="0"/>
              <a:t>Application level: throughput</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Shape 30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6" name="Shape 30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Shape 32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6" name="Shape 32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r>
              <a:rPr lang="en"/>
              <a:t>Make sure you emphasize its from slides you discus earlier. After literature review we saw it and thats why we do it.</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Shape 3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45" name="Shape 34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Shape 36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68" name="Shape 36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Shape 37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75" name="Shape 37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r>
              <a:rPr lang="en-US" dirty="0" smtClean="0"/>
              <a:t>Both because </a:t>
            </a:r>
            <a:r>
              <a:rPr lang="en-US" dirty="0" err="1" smtClean="0"/>
              <a:t>qq</a:t>
            </a:r>
            <a:r>
              <a:rPr lang="en-US" dirty="0" smtClean="0"/>
              <a:t> we just visualize it. Ks-test because to make sure it is statically meaning something.</a:t>
            </a:r>
            <a:br>
              <a:rPr lang="en-US" dirty="0" smtClean="0"/>
            </a:br>
            <a:r>
              <a:rPr lang="en-US" dirty="0" smtClean="0"/>
              <a:t/>
            </a:r>
            <a:br>
              <a:rPr lang="en-US" dirty="0" smtClean="0"/>
            </a:br>
            <a:r>
              <a:rPr lang="en" dirty="0" smtClean="0"/>
              <a:t>Before </a:t>
            </a:r>
            <a:r>
              <a:rPr lang="en" dirty="0"/>
              <a:t>ks test we normalize the data because the scales are of course not same in the two environments. </a:t>
            </a:r>
            <a:r>
              <a:rPr lang="en-US" dirty="0" smtClean="0"/>
              <a:t>It is sensitive to scale. </a:t>
            </a:r>
            <a:r>
              <a:rPr lang="en" dirty="0" smtClean="0"/>
              <a:t>Normalized </a:t>
            </a:r>
            <a:r>
              <a:rPr lang="en" dirty="0"/>
              <a:t>through median.</a:t>
            </a:r>
            <a:br>
              <a:rPr lang="en" dirty="0"/>
            </a:br>
            <a:r>
              <a:rPr lang="en" dirty="0"/>
              <a:t/>
            </a:r>
            <a:br>
              <a:rPr lang="en" dirty="0"/>
            </a:br>
            <a:r>
              <a:rPr lang="en" sz="1000" dirty="0">
                <a:solidFill>
                  <a:srgbClr val="333333"/>
                </a:solidFill>
                <a:highlight>
                  <a:srgbClr val="FAFAFA"/>
                </a:highlight>
                <a:latin typeface="Verdana"/>
                <a:ea typeface="Verdana"/>
                <a:cs typeface="Verdana"/>
                <a:sym typeface="Verdana"/>
              </a:rPr>
              <a:t>The K-S test is sensitive to shifts in the distribution (particularly around the median) while the Kuiper test is sensitive to changes in the tail areas. Rest of the tests are looking into divergence from normality.</a:t>
            </a:r>
            <a:br>
              <a:rPr lang="en" sz="1000" dirty="0">
                <a:solidFill>
                  <a:srgbClr val="333333"/>
                </a:solidFill>
                <a:highlight>
                  <a:srgbClr val="FAFAFA"/>
                </a:highlight>
                <a:latin typeface="Verdana"/>
                <a:ea typeface="Verdana"/>
                <a:cs typeface="Verdana"/>
                <a:sym typeface="Verdana"/>
              </a:rPr>
            </a:br>
            <a:r>
              <a:rPr lang="en" sz="1000" dirty="0">
                <a:solidFill>
                  <a:srgbClr val="333333"/>
                </a:solidFill>
                <a:highlight>
                  <a:srgbClr val="FAFAFA"/>
                </a:highlight>
                <a:latin typeface="Verdana"/>
                <a:ea typeface="Verdana"/>
                <a:cs typeface="Verdana"/>
                <a:sym typeface="Verdana"/>
              </a:rPr>
              <a:t/>
            </a:r>
            <a:br>
              <a:rPr lang="en" sz="1000" dirty="0">
                <a:solidFill>
                  <a:srgbClr val="333333"/>
                </a:solidFill>
                <a:highlight>
                  <a:srgbClr val="FAFAFA"/>
                </a:highlight>
                <a:latin typeface="Verdana"/>
                <a:ea typeface="Verdana"/>
                <a:cs typeface="Verdana"/>
                <a:sym typeface="Verdana"/>
              </a:rPr>
            </a:br>
            <a:r>
              <a:rPr lang="en" sz="1000" dirty="0">
                <a:solidFill>
                  <a:srgbClr val="333333"/>
                </a:solidFill>
                <a:highlight>
                  <a:srgbClr val="FAFAFA"/>
                </a:highlight>
                <a:latin typeface="Verdana"/>
                <a:ea typeface="Verdana"/>
                <a:cs typeface="Verdana"/>
                <a:sym typeface="Verdana"/>
              </a:rPr>
              <a:t>We select spearman because: 1) no underlying assumption</a:t>
            </a:r>
            <a:br>
              <a:rPr lang="en" sz="1000" dirty="0">
                <a:solidFill>
                  <a:srgbClr val="333333"/>
                </a:solidFill>
                <a:highlight>
                  <a:srgbClr val="FAFAFA"/>
                </a:highlight>
                <a:latin typeface="Verdana"/>
                <a:ea typeface="Verdana"/>
                <a:cs typeface="Verdana"/>
                <a:sym typeface="Verdana"/>
              </a:rPr>
            </a:br>
            <a:r>
              <a:rPr lang="en" sz="1000" dirty="0">
                <a:solidFill>
                  <a:srgbClr val="333333"/>
                </a:solidFill>
                <a:highlight>
                  <a:srgbClr val="FAFAFA"/>
                </a:highlight>
                <a:latin typeface="Verdana"/>
                <a:ea typeface="Verdana"/>
                <a:cs typeface="Verdana"/>
                <a:sym typeface="Verdana"/>
              </a:rPr>
              <a:t>                                            2) robust to outlier so doesnt change the ranking.</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Shape 39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2" name="Shape 39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r>
              <a:rPr lang="en" dirty="0" smtClean="0"/>
              <a:t>Discuss </a:t>
            </a:r>
            <a:r>
              <a:rPr lang="en" dirty="0"/>
              <a:t>the distribution</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Shape 5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 name="Shape 5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US" b="1" dirty="0" smtClean="0"/>
              <a:t>A quantitative</a:t>
            </a:r>
            <a:r>
              <a:rPr lang="en-US" b="1" baseline="0" dirty="0" smtClean="0"/>
              <a:t> measure of how the software performs</a:t>
            </a:r>
            <a:r>
              <a:rPr lang="en-US" b="1" dirty="0" smtClean="0"/>
              <a:t/>
            </a:r>
            <a:br>
              <a:rPr lang="en-US" b="1" dirty="0" smtClean="0"/>
            </a:br>
            <a:r>
              <a:rPr lang="en" b="1" dirty="0" smtClean="0"/>
              <a:t>Mimicking </a:t>
            </a:r>
            <a:r>
              <a:rPr lang="en" b="1" dirty="0"/>
              <a:t>user behaviour: </a:t>
            </a:r>
            <a:r>
              <a:rPr lang="en" dirty="0"/>
              <a:t>Applying a workload and checking performance metrics</a:t>
            </a:r>
            <a:br>
              <a:rPr lang="en" dirty="0"/>
            </a:br>
            <a:r>
              <a:rPr lang="en-US" dirty="0" smtClean="0"/>
              <a:t/>
            </a:r>
            <a:br>
              <a:rPr lang="en-US" dirty="0" smtClean="0"/>
            </a:br>
            <a:r>
              <a:rPr lang="en" dirty="0"/>
              <a:t/>
            </a:r>
            <a:br>
              <a:rPr lang="en" dirty="0"/>
            </a:br>
            <a:r>
              <a:rPr lang="en" dirty="0"/>
              <a:t>Why performance is imp? Amazon example.</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Shape 40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01" name="Shape 40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r>
              <a:rPr lang="en" dirty="0"/>
              <a:t>Out of the 44 metrics. P values higher than 0.05</a:t>
            </a:r>
            <a:br>
              <a:rPr lang="en" dirty="0"/>
            </a:br>
            <a:endParaRPr lang="en"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Shape 41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13" name="Shape 41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r>
              <a:rPr lang="en-US" dirty="0" smtClean="0"/>
              <a:t>Repeat:</a:t>
            </a:r>
            <a:r>
              <a:rPr lang="en-US" baseline="0" dirty="0" smtClean="0"/>
              <a:t> to compare the trend</a:t>
            </a:r>
            <a:r>
              <a:rPr lang="en-US" dirty="0" smtClean="0"/>
              <a:t/>
            </a:r>
            <a:br>
              <a:rPr lang="en-US" dirty="0" smtClean="0"/>
            </a:br>
            <a:r>
              <a:rPr lang="en" dirty="0" smtClean="0"/>
              <a:t>Out </a:t>
            </a:r>
            <a:r>
              <a:rPr lang="en" dirty="0"/>
              <a:t>of the 44 metrics. Three metrics are constant. Therefore, we do no calculate the correlation on those metrics.</a:t>
            </a:r>
            <a:br>
              <a:rPr lang="en" dirty="0"/>
            </a:br>
            <a:r>
              <a:rPr lang="en" dirty="0"/>
              <a:t/>
            </a:r>
            <a:br>
              <a:rPr lang="en" dirty="0"/>
            </a:br>
            <a:r>
              <a:rPr lang="en" b="1" dirty="0">
                <a:solidFill>
                  <a:srgbClr val="6A6A6A"/>
                </a:solidFill>
                <a:highlight>
                  <a:srgbClr val="FFFFFF"/>
                </a:highlight>
              </a:rPr>
              <a:t>Correlation</a:t>
            </a:r>
            <a:r>
              <a:rPr lang="en" dirty="0">
                <a:solidFill>
                  <a:srgbClr val="545454"/>
                </a:solidFill>
                <a:highlight>
                  <a:srgbClr val="FFFFFF"/>
                </a:highlight>
              </a:rPr>
              <a:t> is a statistical measure that indicates the extent to which two or more variables fluctuate together. </a:t>
            </a:r>
          </a:p>
          <a:p>
            <a:pPr lvl="0" rtl="0">
              <a:lnSpc>
                <a:spcPct val="115000"/>
              </a:lnSpc>
              <a:spcBef>
                <a:spcPts val="0"/>
              </a:spcBef>
              <a:spcAft>
                <a:spcPts val="1600"/>
              </a:spcAft>
              <a:buNone/>
            </a:pPr>
            <a:endParaRPr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Shape 42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22" name="Shape 42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Shape 42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29" name="Shape 42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r>
              <a:rPr lang="en-US" dirty="0" smtClean="0"/>
              <a:t>Why spearman?</a:t>
            </a:r>
            <a:r>
              <a:rPr lang="en-US" baseline="0" dirty="0" smtClean="0"/>
              <a:t> Not sensitive to </a:t>
            </a:r>
            <a:r>
              <a:rPr lang="en-US" baseline="0" dirty="0" err="1" smtClean="0"/>
              <a:t>ouliters</a:t>
            </a:r>
            <a:r>
              <a:rPr lang="en-US" baseline="0" dirty="0" smtClean="0"/>
              <a:t>.</a:t>
            </a:r>
            <a:r>
              <a:rPr lang="en-US" dirty="0" smtClean="0"/>
              <a:t/>
            </a:r>
            <a:br>
              <a:rPr lang="en-US" dirty="0" smtClean="0"/>
            </a:br>
            <a:r>
              <a:rPr lang="en" dirty="0" smtClean="0"/>
              <a:t>Absolute </a:t>
            </a:r>
            <a:r>
              <a:rPr lang="en" dirty="0"/>
              <a:t>difference example: for example cpu and memory have correaltion of 0.3 in one enviornment and 0.5 in another environment. The absolute difference is going to be |0.3-0.5|=0.2</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Shape 43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40" name="Shape 44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r>
              <a:rPr lang="en"/>
              <a:t>#9 to #40 DS2, #1 to #10 in cloudstore.	</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6"/>
        <p:cNvGrpSpPr/>
        <p:nvPr/>
      </p:nvGrpSpPr>
      <p:grpSpPr>
        <a:xfrm>
          <a:off x="0" y="0"/>
          <a:ext cx="0" cy="0"/>
          <a:chOff x="0" y="0"/>
          <a:chExt cx="0" cy="0"/>
        </a:xfrm>
      </p:grpSpPr>
      <p:sp>
        <p:nvSpPr>
          <p:cNvPr id="457" name="Shape 45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58" name="Shape 45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Clr>
                <a:schemeClr val="dk1"/>
              </a:buClr>
              <a:buSzPct val="100000"/>
              <a:buFont typeface="Arial"/>
              <a:buNone/>
            </a:pPr>
            <a:r>
              <a:rPr lang="en-US" dirty="0" err="1" smtClean="0"/>
              <a:t>Heatmaps</a:t>
            </a:r>
            <a:r>
              <a:rPr lang="en-US" dirty="0" smtClean="0"/>
              <a:t> represents measure of difference. Difference between performance.</a:t>
            </a:r>
            <a:br>
              <a:rPr lang="en-US" dirty="0" smtClean="0"/>
            </a:br>
            <a:r>
              <a:rPr lang="en-US" dirty="0" smtClean="0"/>
              <a:t/>
            </a:r>
            <a:br>
              <a:rPr lang="en-US" dirty="0" smtClean="0"/>
            </a:br>
            <a:r>
              <a:rPr lang="en" dirty="0" smtClean="0"/>
              <a:t>The </a:t>
            </a:r>
            <a:r>
              <a:rPr lang="en" dirty="0"/>
              <a:t>correlations between performance metrics and system load may change considerably between virtual and physical environments. The correlation among performance metrics may also change considerably between virtual and physical environments. The correlations that are related with I/O metrics have the largest discrepancy.</a:t>
            </a:r>
          </a:p>
          <a:p>
            <a:pPr lvl="0" rtl="0">
              <a:lnSpc>
                <a:spcPct val="115000"/>
              </a:lnSpc>
              <a:spcBef>
                <a:spcPts val="0"/>
              </a:spcBef>
              <a:spcAft>
                <a:spcPts val="1600"/>
              </a:spcAft>
              <a:buNone/>
            </a:pPr>
            <a:endParaRPr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Shape 46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67" name="Shape 46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Clr>
                <a:schemeClr val="dk1"/>
              </a:buClr>
              <a:buSzPct val="100000"/>
              <a:buFont typeface="Arial"/>
              <a:buNone/>
            </a:pPr>
            <a:r>
              <a:rPr lang="en" dirty="0"/>
              <a:t>The correlations between performance metrics and system load may change considerably between virtual and physical environments. The correlation among performance metrics may also change considerably between virtual and physical environments. The correlations that are related with I/O metrics have the largest discrepancy</a:t>
            </a:r>
            <a:r>
              <a:rPr lang="en" dirty="0" smtClean="0"/>
              <a:t>.</a:t>
            </a:r>
            <a:r>
              <a:rPr lang="en-US" dirty="0" smtClean="0"/>
              <a:t/>
            </a:r>
            <a:br>
              <a:rPr lang="en-US" dirty="0" smtClean="0"/>
            </a:br>
            <a:r>
              <a:rPr lang="en-US" dirty="0" smtClean="0"/>
              <a:t/>
            </a:r>
            <a:br>
              <a:rPr lang="en-US" dirty="0" smtClean="0"/>
            </a:br>
            <a:r>
              <a:rPr lang="en-US" dirty="0" smtClean="0"/>
              <a:t>Our results</a:t>
            </a:r>
            <a:r>
              <a:rPr lang="en-US" baseline="0" dirty="0" smtClean="0"/>
              <a:t> confirm previous findings of disk i/o overheads.</a:t>
            </a:r>
            <a:endParaRPr lang="en" dirty="0"/>
          </a:p>
          <a:p>
            <a:pPr lvl="0" rtl="0">
              <a:lnSpc>
                <a:spcPct val="115000"/>
              </a:lnSpc>
              <a:spcBef>
                <a:spcPts val="0"/>
              </a:spcBef>
              <a:spcAft>
                <a:spcPts val="1600"/>
              </a:spcAft>
              <a:buNone/>
            </a:pPr>
            <a:endParaRPr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Shape 4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76" name="Shape 47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Shape 48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83" name="Shape 48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r>
              <a:rPr lang="en" dirty="0"/>
              <a:t>System throughput as our independent variable.</a:t>
            </a:r>
            <a:br>
              <a:rPr lang="en" dirty="0"/>
            </a:br>
            <a:r>
              <a:rPr lang="en" dirty="0"/>
              <a:t/>
            </a:r>
            <a:br>
              <a:rPr lang="en" dirty="0"/>
            </a:br>
            <a:r>
              <a:rPr lang="en" dirty="0" smtClean="0"/>
              <a:t>R</a:t>
            </a:r>
            <a:r>
              <a:rPr lang="en-US" dirty="0" err="1" smtClean="0"/>
              <a:t>edundant</a:t>
            </a:r>
            <a:r>
              <a:rPr lang="en-US" baseline="0" dirty="0" smtClean="0"/>
              <a:t> metrics you make 1 metric </a:t>
            </a:r>
            <a:r>
              <a:rPr lang="en-US" baseline="0" dirty="0" err="1" smtClean="0"/>
              <a:t>vs</a:t>
            </a:r>
            <a:r>
              <a:rPr lang="en-US" baseline="0" dirty="0" smtClean="0"/>
              <a:t> all metrics model and drop according to r2.</a:t>
            </a:r>
            <a:endParaRPr lang="en"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
        <p:cNvGrpSpPr/>
        <p:nvPr/>
      </p:nvGrpSpPr>
      <p:grpSpPr>
        <a:xfrm>
          <a:off x="0" y="0"/>
          <a:ext cx="0" cy="0"/>
          <a:chOff x="0" y="0"/>
          <a:chExt cx="0" cy="0"/>
        </a:xfrm>
      </p:grpSpPr>
      <p:sp>
        <p:nvSpPr>
          <p:cNvPr id="507" name="Shape 50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08" name="Shape 50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r>
              <a:rPr lang="en" dirty="0"/>
              <a:t>System throughput as our independent variable</a:t>
            </a:r>
            <a:r>
              <a:rPr lang="en" dirty="0" smtClean="0"/>
              <a:t>.</a:t>
            </a:r>
            <a:endParaRPr lang="en"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Shape 5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 name="Shape 5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US" b="1" dirty="0" smtClean="0"/>
              <a:t>A quantitative</a:t>
            </a:r>
            <a:r>
              <a:rPr lang="en-US" b="1" baseline="0" dirty="0" smtClean="0"/>
              <a:t> measure of how the software performs</a:t>
            </a:r>
            <a:r>
              <a:rPr lang="en-US" b="1" dirty="0" smtClean="0"/>
              <a:t/>
            </a:r>
            <a:br>
              <a:rPr lang="en-US" b="1" dirty="0" smtClean="0"/>
            </a:br>
            <a:r>
              <a:rPr lang="en" b="1" dirty="0" smtClean="0"/>
              <a:t>Mimicking </a:t>
            </a:r>
            <a:r>
              <a:rPr lang="en" b="1" dirty="0"/>
              <a:t>user behaviour: </a:t>
            </a:r>
            <a:r>
              <a:rPr lang="en" dirty="0"/>
              <a:t>Applying a workload and checking performance metrics</a:t>
            </a:r>
            <a:br>
              <a:rPr lang="en" dirty="0"/>
            </a:br>
            <a:r>
              <a:rPr lang="en-US" dirty="0" smtClean="0"/>
              <a:t/>
            </a:r>
            <a:br>
              <a:rPr lang="en-US" dirty="0" smtClean="0"/>
            </a:br>
            <a:r>
              <a:rPr lang="en" dirty="0"/>
              <a:t/>
            </a:r>
            <a:br>
              <a:rPr lang="en" dirty="0"/>
            </a:br>
            <a:r>
              <a:rPr lang="en" dirty="0"/>
              <a:t>Why performance is imp? Amazon example.</a:t>
            </a: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p:cNvGrpSpPr/>
        <p:nvPr/>
      </p:nvGrpSpPr>
      <p:grpSpPr>
        <a:xfrm>
          <a:off x="0" y="0"/>
          <a:ext cx="0" cy="0"/>
          <a:chOff x="0" y="0"/>
          <a:chExt cx="0" cy="0"/>
        </a:xfrm>
      </p:grpSpPr>
      <p:sp>
        <p:nvSpPr>
          <p:cNvPr id="496" name="Shape 4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97" name="Shape 49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Clr>
                <a:schemeClr val="dk1"/>
              </a:buClr>
              <a:buSzPct val="100000"/>
              <a:buFont typeface="Arial"/>
              <a:buNone/>
            </a:pPr>
            <a:r>
              <a:rPr lang="en-US" dirty="0" err="1" smtClean="0"/>
              <a:t>Vm</a:t>
            </a:r>
            <a:r>
              <a:rPr lang="en-US" dirty="0" smtClean="0"/>
              <a:t> has a lot of noise, so we look at deviance and normalize</a:t>
            </a:r>
            <a:r>
              <a:rPr lang="en-US" baseline="0" dirty="0" smtClean="0"/>
              <a:t> it by that.</a:t>
            </a:r>
            <a:r>
              <a:rPr lang="en-US" dirty="0" smtClean="0"/>
              <a:t/>
            </a:r>
            <a:br>
              <a:rPr lang="en-US" dirty="0" smtClean="0"/>
            </a:br>
            <a:r>
              <a:rPr lang="en-US" dirty="0" smtClean="0"/>
              <a:t/>
            </a:r>
            <a:br>
              <a:rPr lang="en-US" dirty="0" smtClean="0"/>
            </a:br>
            <a:r>
              <a:rPr lang="en" dirty="0" smtClean="0"/>
              <a:t>Internal </a:t>
            </a:r>
            <a:r>
              <a:rPr lang="en" dirty="0"/>
              <a:t>to see if our model is crappy, if model is crappy there is no point of comparing. </a:t>
            </a:r>
            <a:br>
              <a:rPr lang="en" dirty="0"/>
            </a:br>
            <a:r>
              <a:rPr lang="en" dirty="0"/>
              <a:t>External: applying models virtual to physical and vice versa.</a:t>
            </a:r>
          </a:p>
          <a:p>
            <a:pPr lvl="0" rtl="0">
              <a:lnSpc>
                <a:spcPct val="115000"/>
              </a:lnSpc>
              <a:spcBef>
                <a:spcPts val="0"/>
              </a:spcBef>
              <a:spcAft>
                <a:spcPts val="1600"/>
              </a:spcAft>
              <a:buNone/>
            </a:pPr>
            <a:endParaRPr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Shape 51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17" name="Shape 51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endParaRPr/>
          </a:p>
          <a:p>
            <a:pPr lvl="0" rtl="0">
              <a:lnSpc>
                <a:spcPct val="115000"/>
              </a:lnSpc>
              <a:spcBef>
                <a:spcPts val="0"/>
              </a:spcBef>
              <a:spcAft>
                <a:spcPts val="160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p:cNvGrpSpPr/>
        <p:nvPr/>
      </p:nvGrpSpPr>
      <p:grpSpPr>
        <a:xfrm>
          <a:off x="0" y="0"/>
          <a:ext cx="0" cy="0"/>
          <a:chOff x="0" y="0"/>
          <a:chExt cx="0" cy="0"/>
        </a:xfrm>
      </p:grpSpPr>
      <p:sp>
        <p:nvSpPr>
          <p:cNvPr id="528" name="Shape 52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9" name="Shape 52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r>
              <a:rPr lang="en"/>
              <a:t>Min max because to avoid getting errors </a:t>
            </a:r>
          </a:p>
          <a:p>
            <a:pPr lvl="0" rtl="0">
              <a:lnSpc>
                <a:spcPct val="115000"/>
              </a:lnSpc>
              <a:spcBef>
                <a:spcPts val="0"/>
              </a:spcBef>
              <a:spcAft>
                <a:spcPts val="160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Shape 53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0" name="Shape 54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r>
              <a:rPr lang="en"/>
              <a:t>As there are varying inputs for the performance tests that we carried out, normalization by load helps in normalizing the multi-modal distribution that might be because of the trivial tasks like background processes(bookkeeping).</a:t>
            </a:r>
            <a:br>
              <a:rPr lang="en"/>
            </a:br>
            <a:r>
              <a:rPr lang="en"/>
              <a:t/>
            </a:r>
            <a:br>
              <a:rPr lang="en"/>
            </a:br>
            <a:r>
              <a:rPr lang="en"/>
              <a:t>We equate throughputs? But then how can throughputs be same? Because thanhs assumption is throughput is correlated with metric. So with different throughputs we should have </a:t>
            </a:r>
            <a:br>
              <a:rPr lang="en"/>
            </a:br>
            <a:endParaRPr lang="en"/>
          </a:p>
          <a:p>
            <a:pPr lvl="0" rtl="0">
              <a:lnSpc>
                <a:spcPct val="115000"/>
              </a:lnSpc>
              <a:spcBef>
                <a:spcPts val="0"/>
              </a:spcBef>
              <a:spcAft>
                <a:spcPts val="160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5"/>
        <p:cNvGrpSpPr/>
        <p:nvPr/>
      </p:nvGrpSpPr>
      <p:grpSpPr>
        <a:xfrm>
          <a:off x="0" y="0"/>
          <a:ext cx="0" cy="0"/>
          <a:chOff x="0" y="0"/>
          <a:chExt cx="0" cy="0"/>
        </a:xfrm>
      </p:grpSpPr>
      <p:sp>
        <p:nvSpPr>
          <p:cNvPr id="546" name="Shape 54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7" name="Shape 54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r>
              <a:rPr lang="en"/>
              <a:t>As there are varying inputs for the performance tests that we carried out, normalization by load helps in normalizing the multi-modal distribution that might be because of the trivial tasks like background processes(bookkeeping).</a:t>
            </a:r>
            <a:br>
              <a:rPr lang="en"/>
            </a:br>
            <a:r>
              <a:rPr lang="en"/>
              <a:t/>
            </a:r>
            <a:br>
              <a:rPr lang="en"/>
            </a:br>
            <a:r>
              <a:rPr lang="en"/>
              <a:t>We equate throughputs? But then how can throughputs be same? Because thanhs assumption is throughput is correlated with metric. So with different throughputs we should have </a:t>
            </a:r>
            <a:br>
              <a:rPr lang="en"/>
            </a:br>
            <a:endParaRPr lang="en"/>
          </a:p>
          <a:p>
            <a:pPr lvl="0" rtl="0">
              <a:lnSpc>
                <a:spcPct val="115000"/>
              </a:lnSpc>
              <a:spcBef>
                <a:spcPts val="0"/>
              </a:spcBef>
              <a:spcAft>
                <a:spcPts val="160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2"/>
        <p:cNvGrpSpPr/>
        <p:nvPr/>
      </p:nvGrpSpPr>
      <p:grpSpPr>
        <a:xfrm>
          <a:off x="0" y="0"/>
          <a:ext cx="0" cy="0"/>
          <a:chOff x="0" y="0"/>
          <a:chExt cx="0" cy="0"/>
        </a:xfrm>
      </p:grpSpPr>
      <p:sp>
        <p:nvSpPr>
          <p:cNvPr id="553" name="Shape 55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54" name="Shape 55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Shape 56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61" name="Shape 56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3"/>
        <p:cNvGrpSpPr/>
        <p:nvPr/>
      </p:nvGrpSpPr>
      <p:grpSpPr>
        <a:xfrm>
          <a:off x="0" y="0"/>
          <a:ext cx="0" cy="0"/>
          <a:chOff x="0" y="0"/>
          <a:chExt cx="0" cy="0"/>
        </a:xfrm>
      </p:grpSpPr>
      <p:sp>
        <p:nvSpPr>
          <p:cNvPr id="574" name="Shape 57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5" name="Shape 57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
        <p:cNvGrpSpPr/>
        <p:nvPr/>
      </p:nvGrpSpPr>
      <p:grpSpPr>
        <a:xfrm>
          <a:off x="0" y="0"/>
          <a:ext cx="0" cy="0"/>
          <a:chOff x="0" y="0"/>
          <a:chExt cx="0" cy="0"/>
        </a:xfrm>
      </p:grpSpPr>
      <p:sp>
        <p:nvSpPr>
          <p:cNvPr id="581" name="Shape 58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82" name="Shape 58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Shape 5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7" name="Shape 59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Shape 6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6" name="Shape 6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dirty="0" smtClean="0"/>
              <a:t>Don’t say</a:t>
            </a:r>
            <a:r>
              <a:rPr lang="en-US" baseline="0" dirty="0" smtClean="0"/>
              <a:t> web requests. Just requests.</a:t>
            </a:r>
            <a:endParaRPr lang="en" dirty="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2"/>
        <p:cNvGrpSpPr/>
        <p:nvPr/>
      </p:nvGrpSpPr>
      <p:grpSpPr>
        <a:xfrm>
          <a:off x="0" y="0"/>
          <a:ext cx="0" cy="0"/>
          <a:chOff x="0" y="0"/>
          <a:chExt cx="0" cy="0"/>
        </a:xfrm>
      </p:grpSpPr>
      <p:sp>
        <p:nvSpPr>
          <p:cNvPr id="603" name="Shape 60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04" name="Shape 60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7"/>
        <p:cNvGrpSpPr/>
        <p:nvPr/>
      </p:nvGrpSpPr>
      <p:grpSpPr>
        <a:xfrm>
          <a:off x="0" y="0"/>
          <a:ext cx="0" cy="0"/>
          <a:chOff x="0" y="0"/>
          <a:chExt cx="0" cy="0"/>
        </a:xfrm>
      </p:grpSpPr>
      <p:sp>
        <p:nvSpPr>
          <p:cNvPr id="618" name="Shape 61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19" name="Shape 61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4"/>
        <p:cNvGrpSpPr/>
        <p:nvPr/>
      </p:nvGrpSpPr>
      <p:grpSpPr>
        <a:xfrm>
          <a:off x="0" y="0"/>
          <a:ext cx="0" cy="0"/>
          <a:chOff x="0" y="0"/>
          <a:chExt cx="0" cy="0"/>
        </a:xfrm>
      </p:grpSpPr>
      <p:sp>
        <p:nvSpPr>
          <p:cNvPr id="625" name="Shape 62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26" name="Shape 62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1"/>
        <p:cNvGrpSpPr/>
        <p:nvPr/>
      </p:nvGrpSpPr>
      <p:grpSpPr>
        <a:xfrm>
          <a:off x="0" y="0"/>
          <a:ext cx="0" cy="0"/>
          <a:chOff x="0" y="0"/>
          <a:chExt cx="0" cy="0"/>
        </a:xfrm>
      </p:grpSpPr>
      <p:sp>
        <p:nvSpPr>
          <p:cNvPr id="632" name="Shape 63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33" name="Shape 63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r>
              <a:rPr lang="en" sz="1200">
                <a:solidFill>
                  <a:schemeClr val="dk1"/>
                </a:solidFill>
              </a:rPr>
              <a:t>Verification of inconsistencies between the two environments. For example the role of i/o metrics.</a:t>
            </a: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8"/>
        <p:cNvGrpSpPr/>
        <p:nvPr/>
      </p:nvGrpSpPr>
      <p:grpSpPr>
        <a:xfrm>
          <a:off x="0" y="0"/>
          <a:ext cx="0" cy="0"/>
          <a:chOff x="0" y="0"/>
          <a:chExt cx="0" cy="0"/>
        </a:xfrm>
      </p:grpSpPr>
      <p:sp>
        <p:nvSpPr>
          <p:cNvPr id="639" name="Shape 63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40" name="Shape 64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r>
              <a:rPr lang="en"/>
              <a:t>We also talk about threats to validity and future work</a:t>
            </a: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5"/>
        <p:cNvGrpSpPr/>
        <p:nvPr/>
      </p:nvGrpSpPr>
      <p:grpSpPr>
        <a:xfrm>
          <a:off x="0" y="0"/>
          <a:ext cx="0" cy="0"/>
          <a:chOff x="0" y="0"/>
          <a:chExt cx="0" cy="0"/>
        </a:xfrm>
      </p:grpSpPr>
      <p:sp>
        <p:nvSpPr>
          <p:cNvPr id="646" name="Shape 64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47" name="Shape 64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r>
              <a:rPr lang="en"/>
              <a:t>We also talk about threats to validity and future work</a:t>
            </a: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3"/>
        <p:cNvGrpSpPr/>
        <p:nvPr/>
      </p:nvGrpSpPr>
      <p:grpSpPr>
        <a:xfrm>
          <a:off x="0" y="0"/>
          <a:ext cx="0" cy="0"/>
          <a:chOff x="0" y="0"/>
          <a:chExt cx="0" cy="0"/>
        </a:xfrm>
      </p:grpSpPr>
      <p:sp>
        <p:nvSpPr>
          <p:cNvPr id="654" name="Shape 65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55" name="Shape 65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r>
              <a:rPr lang="en"/>
              <a:t>We also talk about threats to validity and future work</a:t>
            </a: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0"/>
        <p:cNvGrpSpPr/>
        <p:nvPr/>
      </p:nvGrpSpPr>
      <p:grpSpPr>
        <a:xfrm>
          <a:off x="0" y="0"/>
          <a:ext cx="0" cy="0"/>
          <a:chOff x="0" y="0"/>
          <a:chExt cx="0" cy="0"/>
        </a:xfrm>
      </p:grpSpPr>
      <p:sp>
        <p:nvSpPr>
          <p:cNvPr id="661" name="Shape 66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62" name="Shape 66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r>
              <a:rPr lang="en"/>
              <a:t>We also talk about threats to validity and future work</a:t>
            </a: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7"/>
        <p:cNvGrpSpPr/>
        <p:nvPr/>
      </p:nvGrpSpPr>
      <p:grpSpPr>
        <a:xfrm>
          <a:off x="0" y="0"/>
          <a:ext cx="0" cy="0"/>
          <a:chOff x="0" y="0"/>
          <a:chExt cx="0" cy="0"/>
        </a:xfrm>
      </p:grpSpPr>
      <p:sp>
        <p:nvSpPr>
          <p:cNvPr id="668" name="Shape 66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69" name="Shape 66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r>
              <a:rPr lang="en"/>
              <a:t>We also talk about threats to validity and future work</a:t>
            </a: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1"/>
        <p:cNvGrpSpPr/>
        <p:nvPr/>
      </p:nvGrpSpPr>
      <p:grpSpPr>
        <a:xfrm>
          <a:off x="0" y="0"/>
          <a:ext cx="0" cy="0"/>
          <a:chOff x="0" y="0"/>
          <a:chExt cx="0" cy="0"/>
        </a:xfrm>
      </p:grpSpPr>
      <p:sp>
        <p:nvSpPr>
          <p:cNvPr id="682" name="Shape 68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3" name="Shape 68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r>
              <a:rPr lang="en-US" dirty="0" smtClean="0"/>
              <a:t>No major concerns.</a:t>
            </a:r>
            <a:r>
              <a:rPr lang="en-US" baseline="0" dirty="0" smtClean="0"/>
              <a:t> Don’t say we are waiting it will be accepted.</a:t>
            </a: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Shape 13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6" name="Shape 13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Clr>
                <a:schemeClr val="dk1"/>
              </a:buClr>
              <a:buSzPct val="100000"/>
              <a:buFont typeface="Arial"/>
              <a:buNone/>
            </a:pPr>
            <a:r>
              <a:rPr lang="en" b="1" dirty="0"/>
              <a:t>We first conduct background study and see how performance tests are analyzed. 3 ways of analyzing it.</a:t>
            </a:r>
            <a:br>
              <a:rPr lang="en" b="1" dirty="0"/>
            </a:br>
            <a:r>
              <a:rPr lang="en" b="1" dirty="0"/>
              <a:t>single performance metric: </a:t>
            </a:r>
            <a:r>
              <a:rPr lang="en" dirty="0"/>
              <a:t>the trends and distributions of each performance </a:t>
            </a:r>
            <a:r>
              <a:rPr lang="en" dirty="0" smtClean="0"/>
              <a:t>metric</a:t>
            </a:r>
            <a:r>
              <a:rPr lang="en-US" dirty="0" smtClean="0"/>
              <a:t>. For</a:t>
            </a:r>
            <a:r>
              <a:rPr lang="en-US" baseline="0" dirty="0" smtClean="0"/>
              <a:t> example people care only about </a:t>
            </a:r>
            <a:r>
              <a:rPr lang="en-US" baseline="0" dirty="0" err="1" smtClean="0"/>
              <a:t>cpu</a:t>
            </a:r>
            <a:r>
              <a:rPr lang="en-US" baseline="0" dirty="0" smtClean="0"/>
              <a:t>. So only look at </a:t>
            </a:r>
            <a:r>
              <a:rPr lang="en-US" baseline="0" dirty="0" err="1" smtClean="0"/>
              <a:t>cpu</a:t>
            </a:r>
            <a:r>
              <a:rPr lang="en-US" baseline="0" dirty="0" smtClean="0"/>
              <a:t>.</a:t>
            </a:r>
            <a:endParaRPr lang="en" dirty="0"/>
          </a:p>
          <a:p>
            <a:pPr lvl="0">
              <a:spcBef>
                <a:spcPts val="0"/>
              </a:spcBef>
              <a:buClr>
                <a:schemeClr val="dk1"/>
              </a:buClr>
              <a:buSzPct val="100000"/>
              <a:buFont typeface="Arial"/>
              <a:buNone/>
            </a:pPr>
            <a:r>
              <a:rPr lang="en" b="1" dirty="0"/>
              <a:t>the relationship between the performance metrics:</a:t>
            </a:r>
            <a:r>
              <a:rPr lang="en" dirty="0"/>
              <a:t> the correlations between every two performance </a:t>
            </a:r>
            <a:r>
              <a:rPr lang="en" dirty="0" smtClean="0"/>
              <a:t>metrics</a:t>
            </a:r>
            <a:r>
              <a:rPr lang="en-US" dirty="0" smtClean="0"/>
              <a:t>. When i/o is high because </a:t>
            </a:r>
            <a:r>
              <a:rPr lang="en-US" dirty="0" err="1" smtClean="0"/>
              <a:t>cpu</a:t>
            </a:r>
            <a:r>
              <a:rPr lang="en-US" baseline="0" dirty="0" smtClean="0"/>
              <a:t> is very high. Relationship can change due to bugs. </a:t>
            </a:r>
            <a:r>
              <a:rPr lang="en-US" baseline="0" dirty="0" err="1" smtClean="0"/>
              <a:t>Cpu</a:t>
            </a:r>
            <a:r>
              <a:rPr lang="en-US" baseline="0" dirty="0" smtClean="0"/>
              <a:t> might be high and i/o is same.</a:t>
            </a:r>
            <a:endParaRPr lang="en" dirty="0"/>
          </a:p>
          <a:p>
            <a:pPr lvl="0">
              <a:spcBef>
                <a:spcPts val="0"/>
              </a:spcBef>
              <a:buNone/>
            </a:pPr>
            <a:r>
              <a:rPr lang="en" b="1" dirty="0"/>
              <a:t>statistical performance models:</a:t>
            </a:r>
            <a:r>
              <a:rPr lang="en" dirty="0"/>
              <a:t> the models that are built using performance metrics to predict the overall performance of the system.</a:t>
            </a:r>
            <a:br>
              <a:rPr lang="en" dirty="0"/>
            </a:br>
            <a:r>
              <a:rPr lang="en" dirty="0"/>
              <a:t/>
            </a:r>
            <a:br>
              <a:rPr lang="en" dirty="0"/>
            </a:br>
            <a:endParaRPr lang="en" dirty="0"/>
          </a:p>
          <a:p>
            <a:pPr lvl="0">
              <a:spcBef>
                <a:spcPts val="0"/>
              </a:spcBef>
              <a:buNone/>
            </a:pPr>
            <a:endParaRPr dirty="0"/>
          </a:p>
          <a:p>
            <a:pPr lvl="0">
              <a:spcBef>
                <a:spcPts val="0"/>
              </a:spcBef>
              <a:buNone/>
            </a:pPr>
            <a:r>
              <a:rPr lang="en" dirty="0"/>
              <a:t>Prior research focused on the overhead of virtual environments without considering the impact of such overhead on performance testing and assurance activities. In</a:t>
            </a:r>
          </a:p>
          <a:p>
            <a:pPr lvl="0">
              <a:spcBef>
                <a:spcPts val="0"/>
              </a:spcBef>
              <a:buClr>
                <a:schemeClr val="dk1"/>
              </a:buClr>
              <a:buSzPct val="100000"/>
              <a:buFont typeface="Arial"/>
              <a:buNone/>
            </a:pPr>
            <a:endParaRPr dirty="0"/>
          </a:p>
          <a:p>
            <a:pPr lvl="0" rtl="0">
              <a:spcBef>
                <a:spcPts val="0"/>
              </a:spcBef>
              <a:buNone/>
            </a:pPr>
            <a:endParaRPr dirty="0"/>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9"/>
        <p:cNvGrpSpPr/>
        <p:nvPr/>
      </p:nvGrpSpPr>
      <p:grpSpPr>
        <a:xfrm>
          <a:off x="0" y="0"/>
          <a:ext cx="0" cy="0"/>
          <a:chOff x="0" y="0"/>
          <a:chExt cx="0" cy="0"/>
        </a:xfrm>
      </p:grpSpPr>
      <p:sp>
        <p:nvSpPr>
          <p:cNvPr id="690" name="Shape 69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91" name="Shape 69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4"/>
        <p:cNvGrpSpPr/>
        <p:nvPr/>
      </p:nvGrpSpPr>
      <p:grpSpPr>
        <a:xfrm>
          <a:off x="0" y="0"/>
          <a:ext cx="0" cy="0"/>
          <a:chOff x="0" y="0"/>
          <a:chExt cx="0" cy="0"/>
        </a:xfrm>
      </p:grpSpPr>
      <p:sp>
        <p:nvSpPr>
          <p:cNvPr id="695" name="Shape 69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96" name="Shape 69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3"/>
        <p:cNvGrpSpPr/>
        <p:nvPr/>
      </p:nvGrpSpPr>
      <p:grpSpPr>
        <a:xfrm>
          <a:off x="0" y="0"/>
          <a:ext cx="0" cy="0"/>
          <a:chOff x="0" y="0"/>
          <a:chExt cx="0" cy="0"/>
        </a:xfrm>
      </p:grpSpPr>
      <p:sp>
        <p:nvSpPr>
          <p:cNvPr id="704" name="Shape 70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5" name="Shape 70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2"/>
        <p:cNvGrpSpPr/>
        <p:nvPr/>
      </p:nvGrpSpPr>
      <p:grpSpPr>
        <a:xfrm>
          <a:off x="0" y="0"/>
          <a:ext cx="0" cy="0"/>
          <a:chOff x="0" y="0"/>
          <a:chExt cx="0" cy="0"/>
        </a:xfrm>
      </p:grpSpPr>
      <p:sp>
        <p:nvSpPr>
          <p:cNvPr id="713" name="Shape 71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14" name="Shape 71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4"/>
        <p:cNvGrpSpPr/>
        <p:nvPr/>
      </p:nvGrpSpPr>
      <p:grpSpPr>
        <a:xfrm>
          <a:off x="0" y="0"/>
          <a:ext cx="0" cy="0"/>
          <a:chOff x="0" y="0"/>
          <a:chExt cx="0" cy="0"/>
        </a:xfrm>
      </p:grpSpPr>
      <p:sp>
        <p:nvSpPr>
          <p:cNvPr id="725" name="Shape 72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26" name="Shape 72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r>
              <a:rPr lang="en"/>
              <a:t>As there are varying inputs for the performance tests that we carried out, normalization by load helps in normalizing the multi-modal distribution that might be because of the trivial tasks like background processes(bookkeeping).</a:t>
            </a:r>
            <a:br>
              <a:rPr lang="en"/>
            </a:br>
            <a:r>
              <a:rPr lang="en"/>
              <a:t/>
            </a:r>
            <a:br>
              <a:rPr lang="en"/>
            </a:br>
            <a:r>
              <a:rPr lang="en"/>
              <a:t>We scaled the tested environment.</a:t>
            </a:r>
            <a:br>
              <a:rPr lang="en"/>
            </a:br>
            <a:r>
              <a:rPr lang="en"/>
              <a:t/>
            </a:r>
            <a:br>
              <a:rPr lang="en"/>
            </a:br>
            <a:r>
              <a:rPr lang="en"/>
              <a:t>We equate throughputs? But then how can throughputs be same?</a:t>
            </a:r>
          </a:p>
          <a:p>
            <a:pPr lvl="0" rtl="0">
              <a:lnSpc>
                <a:spcPct val="115000"/>
              </a:lnSpc>
              <a:spcBef>
                <a:spcPts val="0"/>
              </a:spcBef>
              <a:spcAft>
                <a:spcPts val="160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5"/>
        <p:cNvGrpSpPr/>
        <p:nvPr/>
      </p:nvGrpSpPr>
      <p:grpSpPr>
        <a:xfrm>
          <a:off x="0" y="0"/>
          <a:ext cx="0" cy="0"/>
          <a:chOff x="0" y="0"/>
          <a:chExt cx="0" cy="0"/>
        </a:xfrm>
      </p:grpSpPr>
      <p:sp>
        <p:nvSpPr>
          <p:cNvPr id="736" name="Shape 73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37" name="Shape 73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r>
              <a:rPr lang="en"/>
              <a:t>As there are varying inputs for the performance tests that we carried out, normalization by load helps in normalizing the multi-modal distribution that might be because of the trivial tasks like background processes(bookkeeping).</a:t>
            </a:r>
            <a:br>
              <a:rPr lang="en"/>
            </a:br>
            <a:r>
              <a:rPr lang="en"/>
              <a:t/>
            </a:r>
            <a:br>
              <a:rPr lang="en"/>
            </a:br>
            <a:r>
              <a:rPr lang="en"/>
              <a:t>We equate throughputs? But then how can throughputs be same?</a:t>
            </a:r>
          </a:p>
          <a:p>
            <a:pPr lvl="0" rtl="0">
              <a:lnSpc>
                <a:spcPct val="115000"/>
              </a:lnSpc>
              <a:spcBef>
                <a:spcPts val="0"/>
              </a:spcBef>
              <a:spcAft>
                <a:spcPts val="160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4"/>
        <p:cNvGrpSpPr/>
        <p:nvPr/>
      </p:nvGrpSpPr>
      <p:grpSpPr>
        <a:xfrm>
          <a:off x="0" y="0"/>
          <a:ext cx="0" cy="0"/>
          <a:chOff x="0" y="0"/>
          <a:chExt cx="0" cy="0"/>
        </a:xfrm>
      </p:grpSpPr>
      <p:sp>
        <p:nvSpPr>
          <p:cNvPr id="745" name="Shape 74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46" name="Shape 74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1"/>
        <p:cNvGrpSpPr/>
        <p:nvPr/>
      </p:nvGrpSpPr>
      <p:grpSpPr>
        <a:xfrm>
          <a:off x="0" y="0"/>
          <a:ext cx="0" cy="0"/>
          <a:chOff x="0" y="0"/>
          <a:chExt cx="0" cy="0"/>
        </a:xfrm>
      </p:grpSpPr>
      <p:sp>
        <p:nvSpPr>
          <p:cNvPr id="752" name="Shape 75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53" name="Shape 75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Shape 7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0" name="Shape 8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r>
              <a:rPr lang="en-US" sz="1200" dirty="0" smtClean="0"/>
              <a:t>1) </a:t>
            </a:r>
            <a:r>
              <a:rPr lang="en" sz="1200" dirty="0" smtClean="0"/>
              <a:t>Performance </a:t>
            </a:r>
            <a:r>
              <a:rPr lang="en" sz="1200" dirty="0"/>
              <a:t>tests need large amount of resources </a:t>
            </a:r>
            <a:r>
              <a:rPr lang="en-US" sz="1200" dirty="0" smtClean="0"/>
              <a:t/>
            </a:r>
            <a:br>
              <a:rPr lang="en-US" sz="1200" dirty="0" smtClean="0"/>
            </a:br>
            <a:r>
              <a:rPr lang="en-US" sz="1200" dirty="0" smtClean="0"/>
              <a:t>2) </a:t>
            </a:r>
            <a:r>
              <a:rPr lang="en" sz="1200" dirty="0" smtClean="0"/>
              <a:t>accompanied </a:t>
            </a:r>
            <a:r>
              <a:rPr lang="en" sz="1200" dirty="0"/>
              <a:t>by frequent changes in the environment. </a:t>
            </a:r>
            <a:r>
              <a:rPr lang="en-US" sz="1200" dirty="0" smtClean="0"/>
              <a:t>Tests</a:t>
            </a:r>
            <a:r>
              <a:rPr lang="en-US" sz="1200" baseline="0" dirty="0" smtClean="0"/>
              <a:t> typically run for long time</a:t>
            </a:r>
            <a:r>
              <a:rPr lang="en-US" sz="1200" dirty="0" smtClean="0"/>
              <a:t/>
            </a:r>
            <a:br>
              <a:rPr lang="en-US" sz="1200" dirty="0" smtClean="0"/>
            </a:br>
            <a:r>
              <a:rPr lang="en" sz="1200" dirty="0" smtClean="0"/>
              <a:t>Performance </a:t>
            </a:r>
            <a:r>
              <a:rPr lang="en" sz="1200" dirty="0"/>
              <a:t>analysts often rely on virtual machines. </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Shape 8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0" name="Shape 9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r>
              <a:rPr lang="en" sz="1200"/>
              <a:t>Performance tests need large amount of resources accompanied by frequent changes in the environment. Performance analysts often rely on virtual machines. </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Shape 10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2" name="Shape 10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endParaRPr sz="12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9"/>
        <p:cNvGrpSpPr/>
        <p:nvPr/>
      </p:nvGrpSpPr>
      <p:grpSpPr>
        <a:xfrm>
          <a:off x="0" y="0"/>
          <a:ext cx="0" cy="0"/>
          <a:chOff x="0" y="0"/>
          <a:chExt cx="0" cy="0"/>
        </a:xfrm>
      </p:grpSpPr>
      <p:sp>
        <p:nvSpPr>
          <p:cNvPr id="10" name="Shape 10"/>
          <p:cNvSpPr txBox="1">
            <a:spLocks noGrp="1"/>
          </p:cNvSpPr>
          <p:nvPr>
            <p:ph type="ctrTitle"/>
          </p:nvPr>
        </p:nvSpPr>
        <p:spPr>
          <a:xfrm>
            <a:off x="311708" y="992766"/>
            <a:ext cx="8520600" cy="2736900"/>
          </a:xfrm>
          <a:prstGeom prst="rect">
            <a:avLst/>
          </a:prstGeom>
        </p:spPr>
        <p:txBody>
          <a:bodyPr lIns="91425" tIns="91425" rIns="91425" bIns="91425" anchor="b" anchorCtr="0"/>
          <a:lstStyle>
            <a:lvl1pPr lvl="0" algn="ctr">
              <a:spcBef>
                <a:spcPts val="0"/>
              </a:spcBef>
              <a:buSzPct val="100000"/>
              <a:defRPr sz="5200"/>
            </a:lvl1pPr>
            <a:lvl2pPr lvl="1" algn="ctr">
              <a:spcBef>
                <a:spcPts val="0"/>
              </a:spcBef>
              <a:buSzPct val="100000"/>
              <a:defRPr sz="5200"/>
            </a:lvl2pPr>
            <a:lvl3pPr lvl="2" algn="ctr">
              <a:spcBef>
                <a:spcPts val="0"/>
              </a:spcBef>
              <a:buSzPct val="100000"/>
              <a:defRPr sz="5200"/>
            </a:lvl3pPr>
            <a:lvl4pPr lvl="3" algn="ctr">
              <a:spcBef>
                <a:spcPts val="0"/>
              </a:spcBef>
              <a:buSzPct val="100000"/>
              <a:defRPr sz="5200"/>
            </a:lvl4pPr>
            <a:lvl5pPr lvl="4" algn="ctr">
              <a:spcBef>
                <a:spcPts val="0"/>
              </a:spcBef>
              <a:buSzPct val="100000"/>
              <a:defRPr sz="5200"/>
            </a:lvl5pPr>
            <a:lvl6pPr lvl="5" algn="ctr">
              <a:spcBef>
                <a:spcPts val="0"/>
              </a:spcBef>
              <a:buSzPct val="100000"/>
              <a:defRPr sz="5200"/>
            </a:lvl6pPr>
            <a:lvl7pPr lvl="6" algn="ctr">
              <a:spcBef>
                <a:spcPts val="0"/>
              </a:spcBef>
              <a:buSzPct val="100000"/>
              <a:defRPr sz="5200"/>
            </a:lvl7pPr>
            <a:lvl8pPr lvl="7" algn="ctr">
              <a:spcBef>
                <a:spcPts val="0"/>
              </a:spcBef>
              <a:buSzPct val="100000"/>
              <a:defRPr sz="5200"/>
            </a:lvl8pPr>
            <a:lvl9pPr lvl="8" algn="ctr">
              <a:spcBef>
                <a:spcPts val="0"/>
              </a:spcBef>
              <a:buSzPct val="100000"/>
              <a:defRPr sz="5200"/>
            </a:lvl9pPr>
          </a:lstStyle>
          <a:p>
            <a:endParaRPr/>
          </a:p>
        </p:txBody>
      </p:sp>
      <p:sp>
        <p:nvSpPr>
          <p:cNvPr id="11" name="Shape 11"/>
          <p:cNvSpPr txBox="1">
            <a:spLocks noGrp="1"/>
          </p:cNvSpPr>
          <p:nvPr>
            <p:ph type="subTitle" idx="1"/>
          </p:nvPr>
        </p:nvSpPr>
        <p:spPr>
          <a:xfrm>
            <a:off x="311700" y="3778833"/>
            <a:ext cx="8520600" cy="1056900"/>
          </a:xfrm>
          <a:prstGeom prst="rect">
            <a:avLst/>
          </a:prstGeom>
        </p:spPr>
        <p:txBody>
          <a:bodyPr lIns="91425" tIns="91425" rIns="91425" bIns="91425" anchor="t" anchorCtr="0"/>
          <a:lstStyle>
            <a:lvl1pPr lvl="0" algn="ctr">
              <a:lnSpc>
                <a:spcPct val="100000"/>
              </a:lnSpc>
              <a:spcBef>
                <a:spcPts val="0"/>
              </a:spcBef>
              <a:spcAft>
                <a:spcPts val="0"/>
              </a:spcAft>
              <a:buSzPct val="100000"/>
              <a:buNone/>
              <a:defRPr sz="2800"/>
            </a:lvl1pPr>
            <a:lvl2pPr lvl="1" algn="ctr">
              <a:lnSpc>
                <a:spcPct val="100000"/>
              </a:lnSpc>
              <a:spcBef>
                <a:spcPts val="0"/>
              </a:spcBef>
              <a:spcAft>
                <a:spcPts val="0"/>
              </a:spcAft>
              <a:buSzPct val="100000"/>
              <a:buNone/>
              <a:defRPr sz="2800"/>
            </a:lvl2pPr>
            <a:lvl3pPr lvl="2" algn="ctr">
              <a:lnSpc>
                <a:spcPct val="100000"/>
              </a:lnSpc>
              <a:spcBef>
                <a:spcPts val="0"/>
              </a:spcBef>
              <a:spcAft>
                <a:spcPts val="0"/>
              </a:spcAft>
              <a:buSzPct val="100000"/>
              <a:buNone/>
              <a:defRPr sz="2800"/>
            </a:lvl3pPr>
            <a:lvl4pPr lvl="3" algn="ctr">
              <a:lnSpc>
                <a:spcPct val="100000"/>
              </a:lnSpc>
              <a:spcBef>
                <a:spcPts val="0"/>
              </a:spcBef>
              <a:spcAft>
                <a:spcPts val="0"/>
              </a:spcAft>
              <a:buSzPct val="100000"/>
              <a:buNone/>
              <a:defRPr sz="2800"/>
            </a:lvl4pPr>
            <a:lvl5pPr lvl="4" algn="ctr">
              <a:lnSpc>
                <a:spcPct val="100000"/>
              </a:lnSpc>
              <a:spcBef>
                <a:spcPts val="0"/>
              </a:spcBef>
              <a:spcAft>
                <a:spcPts val="0"/>
              </a:spcAft>
              <a:buSzPct val="100000"/>
              <a:buNone/>
              <a:defRPr sz="2800"/>
            </a:lvl5pPr>
            <a:lvl6pPr lvl="5" algn="ctr">
              <a:lnSpc>
                <a:spcPct val="100000"/>
              </a:lnSpc>
              <a:spcBef>
                <a:spcPts val="0"/>
              </a:spcBef>
              <a:spcAft>
                <a:spcPts val="0"/>
              </a:spcAft>
              <a:buSzPct val="100000"/>
              <a:buNone/>
              <a:defRPr sz="2800"/>
            </a:lvl6pPr>
            <a:lvl7pPr lvl="6" algn="ctr">
              <a:lnSpc>
                <a:spcPct val="100000"/>
              </a:lnSpc>
              <a:spcBef>
                <a:spcPts val="0"/>
              </a:spcBef>
              <a:spcAft>
                <a:spcPts val="0"/>
              </a:spcAft>
              <a:buSzPct val="100000"/>
              <a:buNone/>
              <a:defRPr sz="2800"/>
            </a:lvl7pPr>
            <a:lvl8pPr lvl="7" algn="ctr">
              <a:lnSpc>
                <a:spcPct val="100000"/>
              </a:lnSpc>
              <a:spcBef>
                <a:spcPts val="0"/>
              </a:spcBef>
              <a:spcAft>
                <a:spcPts val="0"/>
              </a:spcAft>
              <a:buSzPct val="100000"/>
              <a:buNone/>
              <a:defRPr sz="2800"/>
            </a:lvl8pPr>
            <a:lvl9pPr lvl="8" algn="ctr">
              <a:lnSpc>
                <a:spcPct val="100000"/>
              </a:lnSpc>
              <a:spcBef>
                <a:spcPts val="0"/>
              </a:spcBef>
              <a:spcAft>
                <a:spcPts val="0"/>
              </a:spcAft>
              <a:buSzPct val="100000"/>
              <a:buNone/>
              <a:defRPr sz="2800"/>
            </a:lvl9pPr>
          </a:lstStyle>
          <a:p>
            <a:endParaRPr/>
          </a:p>
        </p:txBody>
      </p:sp>
      <p:sp>
        <p:nvSpPr>
          <p:cNvPr id="12" name="Shape 12"/>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Big number">
    <p:spTree>
      <p:nvGrpSpPr>
        <p:cNvPr id="1" name="Shape 44"/>
        <p:cNvGrpSpPr/>
        <p:nvPr/>
      </p:nvGrpSpPr>
      <p:grpSpPr>
        <a:xfrm>
          <a:off x="0" y="0"/>
          <a:ext cx="0" cy="0"/>
          <a:chOff x="0" y="0"/>
          <a:chExt cx="0" cy="0"/>
        </a:xfrm>
      </p:grpSpPr>
      <p:sp>
        <p:nvSpPr>
          <p:cNvPr id="45" name="Shape 45"/>
          <p:cNvSpPr txBox="1">
            <a:spLocks noGrp="1"/>
          </p:cNvSpPr>
          <p:nvPr>
            <p:ph type="title"/>
          </p:nvPr>
        </p:nvSpPr>
        <p:spPr>
          <a:xfrm>
            <a:off x="311700" y="1474833"/>
            <a:ext cx="8520600" cy="2618100"/>
          </a:xfrm>
          <a:prstGeom prst="rect">
            <a:avLst/>
          </a:prstGeom>
        </p:spPr>
        <p:txBody>
          <a:bodyPr lIns="91425" tIns="91425" rIns="91425" bIns="91425" anchor="b" anchorCtr="0"/>
          <a:lstStyle>
            <a:lvl1pPr lvl="0" algn="ctr">
              <a:spcBef>
                <a:spcPts val="0"/>
              </a:spcBef>
              <a:buSzPct val="100000"/>
              <a:defRPr sz="12000"/>
            </a:lvl1pPr>
            <a:lvl2pPr lvl="1" algn="ctr">
              <a:spcBef>
                <a:spcPts val="0"/>
              </a:spcBef>
              <a:buSzPct val="100000"/>
              <a:defRPr sz="12000"/>
            </a:lvl2pPr>
            <a:lvl3pPr lvl="2" algn="ctr">
              <a:spcBef>
                <a:spcPts val="0"/>
              </a:spcBef>
              <a:buSzPct val="100000"/>
              <a:defRPr sz="12000"/>
            </a:lvl3pPr>
            <a:lvl4pPr lvl="3" algn="ctr">
              <a:spcBef>
                <a:spcPts val="0"/>
              </a:spcBef>
              <a:buSzPct val="100000"/>
              <a:defRPr sz="12000"/>
            </a:lvl4pPr>
            <a:lvl5pPr lvl="4" algn="ctr">
              <a:spcBef>
                <a:spcPts val="0"/>
              </a:spcBef>
              <a:buSzPct val="100000"/>
              <a:defRPr sz="12000"/>
            </a:lvl5pPr>
            <a:lvl6pPr lvl="5" algn="ctr">
              <a:spcBef>
                <a:spcPts val="0"/>
              </a:spcBef>
              <a:buSzPct val="100000"/>
              <a:defRPr sz="12000"/>
            </a:lvl6pPr>
            <a:lvl7pPr lvl="6" algn="ctr">
              <a:spcBef>
                <a:spcPts val="0"/>
              </a:spcBef>
              <a:buSzPct val="100000"/>
              <a:defRPr sz="12000"/>
            </a:lvl7pPr>
            <a:lvl8pPr lvl="7" algn="ctr">
              <a:spcBef>
                <a:spcPts val="0"/>
              </a:spcBef>
              <a:buSzPct val="100000"/>
              <a:defRPr sz="12000"/>
            </a:lvl8pPr>
            <a:lvl9pPr lvl="8" algn="ctr">
              <a:spcBef>
                <a:spcPts val="0"/>
              </a:spcBef>
              <a:buSzPct val="100000"/>
              <a:defRPr sz="12000"/>
            </a:lvl9pPr>
          </a:lstStyle>
          <a:p>
            <a:endParaRPr/>
          </a:p>
        </p:txBody>
      </p:sp>
      <p:sp>
        <p:nvSpPr>
          <p:cNvPr id="46" name="Shape 46"/>
          <p:cNvSpPr txBox="1">
            <a:spLocks noGrp="1"/>
          </p:cNvSpPr>
          <p:nvPr>
            <p:ph type="body" idx="1"/>
          </p:nvPr>
        </p:nvSpPr>
        <p:spPr>
          <a:xfrm>
            <a:off x="311700" y="4202966"/>
            <a:ext cx="8520600" cy="1734300"/>
          </a:xfrm>
          <a:prstGeom prst="rect">
            <a:avLst/>
          </a:prstGeom>
        </p:spPr>
        <p:txBody>
          <a:bodyPr lIns="91425" tIns="91425" rIns="91425" bIns="91425" anchor="t" anchorCtr="0"/>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a:endParaRPr/>
          </a:p>
        </p:txBody>
      </p:sp>
      <p:sp>
        <p:nvSpPr>
          <p:cNvPr id="47" name="Shape 47"/>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48"/>
        <p:cNvGrpSpPr/>
        <p:nvPr/>
      </p:nvGrpSpPr>
      <p:grpSpPr>
        <a:xfrm>
          <a:off x="0" y="0"/>
          <a:ext cx="0" cy="0"/>
          <a:chOff x="0" y="0"/>
          <a:chExt cx="0" cy="0"/>
        </a:xfrm>
      </p:grpSpPr>
      <p:sp>
        <p:nvSpPr>
          <p:cNvPr id="49" name="Shape 49"/>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311700" y="2867800"/>
            <a:ext cx="8520600" cy="1122300"/>
          </a:xfrm>
          <a:prstGeom prst="rect">
            <a:avLst/>
          </a:prstGeom>
        </p:spPr>
        <p:txBody>
          <a:bodyPr lIns="91425" tIns="91425" rIns="91425" bIns="91425" anchor="ctr" anchorCtr="0"/>
          <a:lstStyle>
            <a:lvl1pPr lvl="0" algn="ctr">
              <a:spcBef>
                <a:spcPts val="0"/>
              </a:spcBef>
              <a:buSzPct val="100000"/>
              <a:defRPr sz="3600"/>
            </a:lvl1pPr>
            <a:lvl2pPr lvl="1" algn="ctr">
              <a:spcBef>
                <a:spcPts val="0"/>
              </a:spcBef>
              <a:buSzPct val="100000"/>
              <a:defRPr sz="3600"/>
            </a:lvl2pPr>
            <a:lvl3pPr lvl="2" algn="ctr">
              <a:spcBef>
                <a:spcPts val="0"/>
              </a:spcBef>
              <a:buSzPct val="100000"/>
              <a:defRPr sz="3600"/>
            </a:lvl3pPr>
            <a:lvl4pPr lvl="3" algn="ctr">
              <a:spcBef>
                <a:spcPts val="0"/>
              </a:spcBef>
              <a:buSzPct val="100000"/>
              <a:defRPr sz="3600"/>
            </a:lvl4pPr>
            <a:lvl5pPr lvl="4" algn="ctr">
              <a:spcBef>
                <a:spcPts val="0"/>
              </a:spcBef>
              <a:buSzPct val="100000"/>
              <a:defRPr sz="3600"/>
            </a:lvl5pPr>
            <a:lvl6pPr lvl="5" algn="ctr">
              <a:spcBef>
                <a:spcPts val="0"/>
              </a:spcBef>
              <a:buSzPct val="100000"/>
              <a:defRPr sz="3600"/>
            </a:lvl6pPr>
            <a:lvl7pPr lvl="6" algn="ctr">
              <a:spcBef>
                <a:spcPts val="0"/>
              </a:spcBef>
              <a:buSzPct val="100000"/>
              <a:defRPr sz="3600"/>
            </a:lvl7pPr>
            <a:lvl8pPr lvl="7" algn="ctr">
              <a:spcBef>
                <a:spcPts val="0"/>
              </a:spcBef>
              <a:buSzPct val="100000"/>
              <a:defRPr sz="3600"/>
            </a:lvl8pPr>
            <a:lvl9pPr lvl="8" algn="ctr">
              <a:spcBef>
                <a:spcPts val="0"/>
              </a:spcBef>
              <a:buSzPct val="100000"/>
              <a:defRPr sz="3600"/>
            </a:lvl9pPr>
          </a:lstStyle>
          <a:p>
            <a:endParaRPr/>
          </a:p>
        </p:txBody>
      </p:sp>
      <p:sp>
        <p:nvSpPr>
          <p:cNvPr id="15" name="Shape 15"/>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311700" y="593366"/>
            <a:ext cx="8520600" cy="7635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8" name="Shape 18"/>
          <p:cNvSpPr txBox="1">
            <a:spLocks noGrp="1"/>
          </p:cNvSpPr>
          <p:nvPr>
            <p:ph type="body" idx="1"/>
          </p:nvPr>
        </p:nvSpPr>
        <p:spPr>
          <a:xfrm>
            <a:off x="311700" y="1536633"/>
            <a:ext cx="8520600" cy="45552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9" name="Shape 19"/>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11700" y="593366"/>
            <a:ext cx="8520600" cy="7635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body" idx="1"/>
          </p:nvPr>
        </p:nvSpPr>
        <p:spPr>
          <a:xfrm>
            <a:off x="311700" y="1536633"/>
            <a:ext cx="3999900" cy="45552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3" name="Shape 23"/>
          <p:cNvSpPr txBox="1">
            <a:spLocks noGrp="1"/>
          </p:cNvSpPr>
          <p:nvPr>
            <p:ph type="body" idx="2"/>
          </p:nvPr>
        </p:nvSpPr>
        <p:spPr>
          <a:xfrm>
            <a:off x="4832400" y="1536633"/>
            <a:ext cx="3999900" cy="45552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4" name="Shape 24"/>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311700" y="593366"/>
            <a:ext cx="8520600" cy="7635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7" name="Shape 27"/>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311700" y="740800"/>
            <a:ext cx="2808000" cy="1007700"/>
          </a:xfrm>
          <a:prstGeom prst="rect">
            <a:avLst/>
          </a:prstGeom>
        </p:spPr>
        <p:txBody>
          <a:bodyPr lIns="91425" tIns="91425" rIns="91425" bIns="91425" anchor="b" anchorCtr="0"/>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a:endParaRPr/>
          </a:p>
        </p:txBody>
      </p:sp>
      <p:sp>
        <p:nvSpPr>
          <p:cNvPr id="30" name="Shape 30"/>
          <p:cNvSpPr txBox="1">
            <a:spLocks noGrp="1"/>
          </p:cNvSpPr>
          <p:nvPr>
            <p:ph type="body" idx="1"/>
          </p:nvPr>
        </p:nvSpPr>
        <p:spPr>
          <a:xfrm>
            <a:off x="311700" y="1852800"/>
            <a:ext cx="2808000" cy="4239300"/>
          </a:xfrm>
          <a:prstGeom prst="rect">
            <a:avLst/>
          </a:prstGeom>
        </p:spPr>
        <p:txBody>
          <a:bodyPr lIns="91425" tIns="91425" rIns="91425" bIns="91425" anchor="t" anchorCtr="0"/>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31" name="Shape 31"/>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Main point">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490250" y="600200"/>
            <a:ext cx="6367800" cy="5454300"/>
          </a:xfrm>
          <a:prstGeom prst="rect">
            <a:avLst/>
          </a:prstGeom>
        </p:spPr>
        <p:txBody>
          <a:bodyPr lIns="91425" tIns="91425" rIns="91425" bIns="91425" anchor="ctr" anchorCtr="0"/>
          <a:lstStyle>
            <a:lvl1pPr lvl="0">
              <a:spcBef>
                <a:spcPts val="0"/>
              </a:spcBef>
              <a:buSzPct val="100000"/>
              <a:defRPr sz="4800"/>
            </a:lvl1pPr>
            <a:lvl2pPr lvl="1">
              <a:spcBef>
                <a:spcPts val="0"/>
              </a:spcBef>
              <a:buSzPct val="100000"/>
              <a:defRPr sz="4800"/>
            </a:lvl2pPr>
            <a:lvl3pPr lvl="2">
              <a:spcBef>
                <a:spcPts val="0"/>
              </a:spcBef>
              <a:buSzPct val="100000"/>
              <a:defRPr sz="4800"/>
            </a:lvl3pPr>
            <a:lvl4pPr lvl="3">
              <a:spcBef>
                <a:spcPts val="0"/>
              </a:spcBef>
              <a:buSzPct val="100000"/>
              <a:defRPr sz="4800"/>
            </a:lvl4pPr>
            <a:lvl5pPr lvl="4">
              <a:spcBef>
                <a:spcPts val="0"/>
              </a:spcBef>
              <a:buSzPct val="100000"/>
              <a:defRPr sz="4800"/>
            </a:lvl5pPr>
            <a:lvl6pPr lvl="5">
              <a:spcBef>
                <a:spcPts val="0"/>
              </a:spcBef>
              <a:buSzPct val="100000"/>
              <a:defRPr sz="4800"/>
            </a:lvl6pPr>
            <a:lvl7pPr lvl="6">
              <a:spcBef>
                <a:spcPts val="0"/>
              </a:spcBef>
              <a:buSzPct val="100000"/>
              <a:defRPr sz="4800"/>
            </a:lvl7pPr>
            <a:lvl8pPr lvl="7">
              <a:spcBef>
                <a:spcPts val="0"/>
              </a:spcBef>
              <a:buSzPct val="100000"/>
              <a:defRPr sz="4800"/>
            </a:lvl8pPr>
            <a:lvl9pPr lvl="8">
              <a:spcBef>
                <a:spcPts val="0"/>
              </a:spcBef>
              <a:buSzPct val="100000"/>
              <a:defRPr sz="4800"/>
            </a:lvl9pPr>
          </a:lstStyle>
          <a:p>
            <a:endParaRPr/>
          </a:p>
        </p:txBody>
      </p:sp>
      <p:sp>
        <p:nvSpPr>
          <p:cNvPr id="34" name="Shape 34"/>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35"/>
        <p:cNvGrpSpPr/>
        <p:nvPr/>
      </p:nvGrpSpPr>
      <p:grpSpPr>
        <a:xfrm>
          <a:off x="0" y="0"/>
          <a:ext cx="0" cy="0"/>
          <a:chOff x="0" y="0"/>
          <a:chExt cx="0" cy="0"/>
        </a:xfrm>
      </p:grpSpPr>
      <p:sp>
        <p:nvSpPr>
          <p:cNvPr id="36" name="Shape 36"/>
          <p:cNvSpPr/>
          <p:nvPr/>
        </p:nvSpPr>
        <p:spPr>
          <a:xfrm>
            <a:off x="4572000" y="-166"/>
            <a:ext cx="4572000" cy="6858000"/>
          </a:xfrm>
          <a:prstGeom prst="rect">
            <a:avLst/>
          </a:prstGeom>
          <a:solidFill>
            <a:schemeClr val="lt2"/>
          </a:solidFill>
          <a:ln>
            <a:noFill/>
          </a:ln>
        </p:spPr>
        <p:txBody>
          <a:bodyPr lIns="91425" tIns="91425" rIns="91425" bIns="91425" anchor="ctr" anchorCtr="0">
            <a:noAutofit/>
          </a:bodyPr>
          <a:lstStyle/>
          <a:p>
            <a:pPr lvl="0">
              <a:spcBef>
                <a:spcPts val="0"/>
              </a:spcBef>
              <a:buNone/>
            </a:pPr>
            <a:endParaRPr/>
          </a:p>
        </p:txBody>
      </p:sp>
      <p:sp>
        <p:nvSpPr>
          <p:cNvPr id="37" name="Shape 37"/>
          <p:cNvSpPr txBox="1">
            <a:spLocks noGrp="1"/>
          </p:cNvSpPr>
          <p:nvPr>
            <p:ph type="title"/>
          </p:nvPr>
        </p:nvSpPr>
        <p:spPr>
          <a:xfrm>
            <a:off x="265500" y="1644233"/>
            <a:ext cx="4045200" cy="1976400"/>
          </a:xfrm>
          <a:prstGeom prst="rect">
            <a:avLst/>
          </a:prstGeom>
        </p:spPr>
        <p:txBody>
          <a:bodyPr lIns="91425" tIns="91425" rIns="91425" bIns="91425" anchor="b" anchorCtr="0"/>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a:endParaRPr/>
          </a:p>
        </p:txBody>
      </p:sp>
      <p:sp>
        <p:nvSpPr>
          <p:cNvPr id="38" name="Shape 38"/>
          <p:cNvSpPr txBox="1">
            <a:spLocks noGrp="1"/>
          </p:cNvSpPr>
          <p:nvPr>
            <p:ph type="subTitle" idx="1"/>
          </p:nvPr>
        </p:nvSpPr>
        <p:spPr>
          <a:xfrm>
            <a:off x="265500" y="3737433"/>
            <a:ext cx="4045200" cy="1646700"/>
          </a:xfrm>
          <a:prstGeom prst="rect">
            <a:avLst/>
          </a:prstGeom>
        </p:spPr>
        <p:txBody>
          <a:bodyPr lIns="91425" tIns="91425" rIns="91425" bIns="91425" anchor="t" anchorCtr="0"/>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a:endParaRPr/>
          </a:p>
        </p:txBody>
      </p:sp>
      <p:sp>
        <p:nvSpPr>
          <p:cNvPr id="39" name="Shape 39"/>
          <p:cNvSpPr txBox="1">
            <a:spLocks noGrp="1"/>
          </p:cNvSpPr>
          <p:nvPr>
            <p:ph type="body" idx="2"/>
          </p:nvPr>
        </p:nvSpPr>
        <p:spPr>
          <a:xfrm>
            <a:off x="4939500" y="965433"/>
            <a:ext cx="3837000" cy="4926900"/>
          </a:xfrm>
          <a:prstGeom prst="rect">
            <a:avLst/>
          </a:prstGeom>
        </p:spPr>
        <p:txBody>
          <a:bodyPr lIns="91425" tIns="91425" rIns="91425" bIns="91425" anchor="ctr"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40" name="Shape 40"/>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Caption">
    <p:spTree>
      <p:nvGrpSpPr>
        <p:cNvPr id="1" name="Shape 41"/>
        <p:cNvGrpSpPr/>
        <p:nvPr/>
      </p:nvGrpSpPr>
      <p:grpSpPr>
        <a:xfrm>
          <a:off x="0" y="0"/>
          <a:ext cx="0" cy="0"/>
          <a:chOff x="0" y="0"/>
          <a:chExt cx="0" cy="0"/>
        </a:xfrm>
      </p:grpSpPr>
      <p:sp>
        <p:nvSpPr>
          <p:cNvPr id="42" name="Shape 42"/>
          <p:cNvSpPr txBox="1">
            <a:spLocks noGrp="1"/>
          </p:cNvSpPr>
          <p:nvPr>
            <p:ph type="body" idx="1"/>
          </p:nvPr>
        </p:nvSpPr>
        <p:spPr>
          <a:xfrm>
            <a:off x="311700" y="5640766"/>
            <a:ext cx="5998800" cy="806700"/>
          </a:xfrm>
          <a:prstGeom prst="rect">
            <a:avLst/>
          </a:prstGeom>
        </p:spPr>
        <p:txBody>
          <a:bodyPr lIns="91425" tIns="91425" rIns="91425" bIns="91425" anchor="ctr" anchorCtr="0"/>
          <a:lstStyle>
            <a:lvl1pPr lvl="0">
              <a:lnSpc>
                <a:spcPct val="100000"/>
              </a:lnSpc>
              <a:spcBef>
                <a:spcPts val="0"/>
              </a:spcBef>
              <a:spcAft>
                <a:spcPts val="0"/>
              </a:spcAft>
              <a:buNone/>
              <a:defRPr/>
            </a:lvl1pPr>
          </a:lstStyle>
          <a:p>
            <a:endParaRPr/>
          </a:p>
        </p:txBody>
      </p:sp>
      <p:sp>
        <p:nvSpPr>
          <p:cNvPr id="43" name="Shape 43"/>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593366"/>
            <a:ext cx="8520600" cy="763500"/>
          </a:xfrm>
          <a:prstGeom prst="rect">
            <a:avLst/>
          </a:prstGeom>
          <a:noFill/>
          <a:ln>
            <a:noFill/>
          </a:ln>
        </p:spPr>
        <p:txBody>
          <a:bodyPr lIns="91425" tIns="91425" rIns="91425" bIns="91425" anchor="t" anchorCtr="0"/>
          <a:lstStyle>
            <a:lvl1pPr lvl="0">
              <a:spcBef>
                <a:spcPts val="0"/>
              </a:spcBef>
              <a:buClr>
                <a:schemeClr val="dk1"/>
              </a:buClr>
              <a:buSzPct val="100000"/>
              <a:buNone/>
              <a:defRPr sz="2800">
                <a:solidFill>
                  <a:schemeClr val="dk1"/>
                </a:solidFil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a:endParaRPr/>
          </a:p>
        </p:txBody>
      </p:sp>
      <p:sp>
        <p:nvSpPr>
          <p:cNvPr id="7" name="Shape 7"/>
          <p:cNvSpPr txBox="1">
            <a:spLocks noGrp="1"/>
          </p:cNvSpPr>
          <p:nvPr>
            <p:ph type="body" idx="1"/>
          </p:nvPr>
        </p:nvSpPr>
        <p:spPr>
          <a:xfrm>
            <a:off x="311700" y="1536633"/>
            <a:ext cx="8520600" cy="4555200"/>
          </a:xfrm>
          <a:prstGeom prst="rect">
            <a:avLst/>
          </a:prstGeom>
          <a:noFill/>
          <a:ln>
            <a:noFill/>
          </a:ln>
        </p:spPr>
        <p:txBody>
          <a:bodyPr lIns="91425" tIns="91425" rIns="91425" bIns="91425" anchor="t" anchorCtr="0"/>
          <a:lstStyle>
            <a:lvl1pPr lvl="0">
              <a:lnSpc>
                <a:spcPct val="115000"/>
              </a:lnSpc>
              <a:spcBef>
                <a:spcPts val="0"/>
              </a:spcBef>
              <a:spcAft>
                <a:spcPts val="1600"/>
              </a:spcAft>
              <a:buClr>
                <a:schemeClr val="dk2"/>
              </a:buClr>
              <a:buSzPct val="100000"/>
              <a:defRPr sz="1800">
                <a:solidFill>
                  <a:schemeClr val="dk2"/>
                </a:solidFill>
              </a:defRPr>
            </a:lvl1pPr>
            <a:lvl2pPr lvl="1">
              <a:lnSpc>
                <a:spcPct val="115000"/>
              </a:lnSpc>
              <a:spcBef>
                <a:spcPts val="0"/>
              </a:spcBef>
              <a:spcAft>
                <a:spcPts val="1600"/>
              </a:spcAft>
              <a:buClr>
                <a:schemeClr val="dk2"/>
              </a:buClr>
              <a:defRPr>
                <a:solidFill>
                  <a:schemeClr val="dk2"/>
                </a:solidFill>
              </a:defRPr>
            </a:lvl2pPr>
            <a:lvl3pPr lvl="2">
              <a:lnSpc>
                <a:spcPct val="115000"/>
              </a:lnSpc>
              <a:spcBef>
                <a:spcPts val="0"/>
              </a:spcBef>
              <a:spcAft>
                <a:spcPts val="1600"/>
              </a:spcAft>
              <a:buClr>
                <a:schemeClr val="dk2"/>
              </a:buClr>
              <a:defRPr>
                <a:solidFill>
                  <a:schemeClr val="dk2"/>
                </a:solidFill>
              </a:defRPr>
            </a:lvl3pPr>
            <a:lvl4pPr lvl="3">
              <a:lnSpc>
                <a:spcPct val="115000"/>
              </a:lnSpc>
              <a:spcBef>
                <a:spcPts val="0"/>
              </a:spcBef>
              <a:spcAft>
                <a:spcPts val="1600"/>
              </a:spcAft>
              <a:buClr>
                <a:schemeClr val="dk2"/>
              </a:buClr>
              <a:defRPr>
                <a:solidFill>
                  <a:schemeClr val="dk2"/>
                </a:solidFill>
              </a:defRPr>
            </a:lvl4pPr>
            <a:lvl5pPr lvl="4">
              <a:lnSpc>
                <a:spcPct val="115000"/>
              </a:lnSpc>
              <a:spcBef>
                <a:spcPts val="0"/>
              </a:spcBef>
              <a:spcAft>
                <a:spcPts val="1600"/>
              </a:spcAft>
              <a:buClr>
                <a:schemeClr val="dk2"/>
              </a:buClr>
              <a:defRPr>
                <a:solidFill>
                  <a:schemeClr val="dk2"/>
                </a:solidFill>
              </a:defRPr>
            </a:lvl5pPr>
            <a:lvl6pPr lvl="5">
              <a:lnSpc>
                <a:spcPct val="115000"/>
              </a:lnSpc>
              <a:spcBef>
                <a:spcPts val="0"/>
              </a:spcBef>
              <a:spcAft>
                <a:spcPts val="1600"/>
              </a:spcAft>
              <a:buClr>
                <a:schemeClr val="dk2"/>
              </a:buClr>
              <a:defRPr>
                <a:solidFill>
                  <a:schemeClr val="dk2"/>
                </a:solidFill>
              </a:defRPr>
            </a:lvl6pPr>
            <a:lvl7pPr lvl="6">
              <a:lnSpc>
                <a:spcPct val="115000"/>
              </a:lnSpc>
              <a:spcBef>
                <a:spcPts val="0"/>
              </a:spcBef>
              <a:spcAft>
                <a:spcPts val="1600"/>
              </a:spcAft>
              <a:buClr>
                <a:schemeClr val="dk2"/>
              </a:buClr>
              <a:defRPr>
                <a:solidFill>
                  <a:schemeClr val="dk2"/>
                </a:solidFill>
              </a:defRPr>
            </a:lvl7pPr>
            <a:lvl8pPr lvl="7">
              <a:lnSpc>
                <a:spcPct val="115000"/>
              </a:lnSpc>
              <a:spcBef>
                <a:spcPts val="0"/>
              </a:spcBef>
              <a:spcAft>
                <a:spcPts val="1600"/>
              </a:spcAft>
              <a:buClr>
                <a:schemeClr val="dk2"/>
              </a:buClr>
              <a:defRPr>
                <a:solidFill>
                  <a:schemeClr val="dk2"/>
                </a:solidFill>
              </a:defRPr>
            </a:lvl8pPr>
            <a:lvl9pPr lvl="8">
              <a:lnSpc>
                <a:spcPct val="115000"/>
              </a:lnSpc>
              <a:spcBef>
                <a:spcPts val="0"/>
              </a:spcBef>
              <a:spcAft>
                <a:spcPts val="1600"/>
              </a:spcAft>
              <a:buClr>
                <a:schemeClr val="dk2"/>
              </a:buClr>
              <a:defRPr>
                <a:solidFill>
                  <a:schemeClr val="dk2"/>
                </a:solidFill>
              </a:defRPr>
            </a:lvl9pPr>
          </a:lstStyle>
          <a:p>
            <a:endParaRPr/>
          </a:p>
        </p:txBody>
      </p:sp>
      <p:sp>
        <p:nvSpPr>
          <p:cNvPr id="8" name="Shape 8"/>
          <p:cNvSpPr txBox="1">
            <a:spLocks noGrp="1"/>
          </p:cNvSpPr>
          <p:nvPr>
            <p:ph type="sldNum" idx="12"/>
          </p:nvPr>
        </p:nvSpPr>
        <p:spPr>
          <a:xfrm>
            <a:off x="8472457" y="6217622"/>
            <a:ext cx="548700" cy="524700"/>
          </a:xfrm>
          <a:prstGeom prst="rect">
            <a:avLst/>
          </a:prstGeom>
          <a:noFill/>
          <a:ln>
            <a:noFill/>
          </a:ln>
        </p:spPr>
        <p:txBody>
          <a:bodyPr lIns="91425" tIns="91425" rIns="91425" bIns="91425" anchor="ctr" anchorCtr="0">
            <a:noAutofit/>
          </a:bodyPr>
          <a:lstStyle/>
          <a:p>
            <a:pPr lvl="0" algn="r">
              <a:spcBef>
                <a:spcPts val="0"/>
              </a:spcBef>
              <a:buNone/>
            </a:pPr>
            <a:fld id="{00000000-1234-1234-1234-123412341234}" type="slidenum">
              <a:rPr lang="en" sz="1000">
                <a:solidFill>
                  <a:schemeClr val="dk2"/>
                </a:solidFill>
              </a:rPr>
              <a:t>‹#›</a:t>
            </a:fld>
            <a:endParaRPr lang="en" sz="1000">
              <a:solidFill>
                <a:schemeClr val="dk2"/>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jpg"/><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jpg"/><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4" Type="http://schemas.openxmlformats.org/officeDocument/2006/relationships/image" Target="../media/image16.png"/><Relationship Id="rId5" Type="http://schemas.openxmlformats.org/officeDocument/2006/relationships/image" Target="../media/image18.png"/><Relationship Id="rId6" Type="http://schemas.openxmlformats.org/officeDocument/2006/relationships/image" Target="../media/image19.png"/><Relationship Id="rId7" Type="http://schemas.openxmlformats.org/officeDocument/2006/relationships/image" Target="../media/image20.png"/><Relationship Id="rId1" Type="http://schemas.openxmlformats.org/officeDocument/2006/relationships/tags" Target="../tags/tag2.xml"/><Relationship Id="rId2"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4" Type="http://schemas.openxmlformats.org/officeDocument/2006/relationships/image" Target="../media/image16.png"/><Relationship Id="rId5" Type="http://schemas.openxmlformats.org/officeDocument/2006/relationships/image" Target="../media/image18.png"/><Relationship Id="rId6" Type="http://schemas.openxmlformats.org/officeDocument/2006/relationships/image" Target="../media/image19.png"/><Relationship Id="rId7" Type="http://schemas.openxmlformats.org/officeDocument/2006/relationships/image" Target="../media/image20.png"/><Relationship Id="rId8" Type="http://schemas.openxmlformats.org/officeDocument/2006/relationships/image" Target="../media/image21.png"/><Relationship Id="rId1" Type="http://schemas.openxmlformats.org/officeDocument/2006/relationships/tags" Target="../tags/tag3.xml"/><Relationship Id="rId2"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4" Type="http://schemas.openxmlformats.org/officeDocument/2006/relationships/image" Target="../media/image22.png"/><Relationship Id="rId1" Type="http://schemas.openxmlformats.org/officeDocument/2006/relationships/tags" Target="../tags/tag4.xml"/><Relationship Id="rId2"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2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22.png"/></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chart" Target="../charts/chart1.xml"/><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22.png"/></Relationships>
</file>

<file path=ppt/slides/_rels/slide34.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14.png"/><Relationship Id="rId5" Type="http://schemas.openxmlformats.org/officeDocument/2006/relationships/image" Target="../media/image15.jpg"/><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4" Type="http://schemas.openxmlformats.org/officeDocument/2006/relationships/image" Target="../media/image24.png"/><Relationship Id="rId1" Type="http://schemas.openxmlformats.org/officeDocument/2006/relationships/tags" Target="../tags/tag5.xml"/><Relationship Id="rId2"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2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8.xml"/><Relationship Id="rId4" Type="http://schemas.openxmlformats.org/officeDocument/2006/relationships/image" Target="../media/image26.png"/><Relationship Id="rId1" Type="http://schemas.openxmlformats.org/officeDocument/2006/relationships/tags" Target="../tags/tag6.xml"/><Relationship Id="rId2"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9.xml"/><Relationship Id="rId4" Type="http://schemas.openxmlformats.org/officeDocument/2006/relationships/image" Target="../media/image26.png"/><Relationship Id="rId1" Type="http://schemas.openxmlformats.org/officeDocument/2006/relationships/tags" Target="../tags/tag7.xml"/><Relationship Id="rId2"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3.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22.png"/></Relationships>
</file>

<file path=ppt/slides/_rels/slide41.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7.png"/><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2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chart" Target="../charts/char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chart" Target="../charts/char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30.png"/><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chart" Target="../charts/chart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29.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chart" Target="../charts/chart5.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7.png"/><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30.png"/><Relationship Id="rId1" Type="http://schemas.openxmlformats.org/officeDocument/2006/relationships/slideLayout" Target="../slideLayouts/slideLayout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chart" Target="../charts/chart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31.png"/></Relationships>
</file>

<file path=ppt/slides/_rels/slide55.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33.png"/><Relationship Id="rId1" Type="http://schemas.openxmlformats.org/officeDocument/2006/relationships/slideLayout" Target="../slideLayouts/slideLayout3.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34.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35.png"/></Relationships>
</file>

<file path=ppt/slides/_rels/slide58.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2.png"/><Relationship Id="rId5" Type="http://schemas.openxmlformats.org/officeDocument/2006/relationships/image" Target="../media/image35.png"/><Relationship Id="rId6" Type="http://schemas.openxmlformats.org/officeDocument/2006/relationships/image" Target="../media/image34.png"/><Relationship Id="rId1" Type="http://schemas.openxmlformats.org/officeDocument/2006/relationships/slideLayout" Target="../slideLayouts/slideLayout3.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36.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4" Type="http://schemas.openxmlformats.org/officeDocument/2006/relationships/image" Target="../media/image8.png"/><Relationship Id="rId1" Type="http://schemas.openxmlformats.org/officeDocument/2006/relationships/tags" Target="../tags/tag1.xml"/><Relationship Id="rId2"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37.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image" Target="../media/image38.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 Id="rId3" Type="http://schemas.openxmlformats.org/officeDocument/2006/relationships/image" Target="../media/image22.png"/></Relationships>
</file>

<file path=ppt/slides/_rels/slide64.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39.png"/><Relationship Id="rId1" Type="http://schemas.openxmlformats.org/officeDocument/2006/relationships/slideLayout" Target="../slideLayouts/slideLayout3.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image" Target="../media/image40.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9.png"/><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Shape 54"/>
          <p:cNvSpPr txBox="1">
            <a:spLocks noGrp="1"/>
          </p:cNvSpPr>
          <p:nvPr>
            <p:ph type="ctrTitle"/>
          </p:nvPr>
        </p:nvSpPr>
        <p:spPr>
          <a:xfrm>
            <a:off x="311700" y="1123946"/>
            <a:ext cx="8520600" cy="1911000"/>
          </a:xfrm>
          <a:prstGeom prst="rect">
            <a:avLst/>
          </a:prstGeom>
        </p:spPr>
        <p:txBody>
          <a:bodyPr lIns="91425" tIns="91425" rIns="91425" bIns="91425" anchor="b" anchorCtr="0">
            <a:noAutofit/>
          </a:bodyPr>
          <a:lstStyle/>
          <a:p>
            <a:pPr lvl="0">
              <a:spcBef>
                <a:spcPts val="0"/>
              </a:spcBef>
              <a:buNone/>
            </a:pPr>
            <a:r>
              <a:rPr lang="en" sz="3200" b="1">
                <a:solidFill>
                  <a:srgbClr val="CC0000"/>
                </a:solidFill>
              </a:rPr>
              <a:t>An Empirical Study on the Discrepancy between Performance Testing Results from Virtual and Physical Environments</a:t>
            </a:r>
          </a:p>
          <a:p>
            <a:pPr lvl="0">
              <a:spcBef>
                <a:spcPts val="0"/>
              </a:spcBef>
              <a:buNone/>
            </a:pPr>
            <a:endParaRPr/>
          </a:p>
        </p:txBody>
      </p:sp>
      <p:sp>
        <p:nvSpPr>
          <p:cNvPr id="55" name="Shape 55"/>
          <p:cNvSpPr txBox="1">
            <a:spLocks noGrp="1"/>
          </p:cNvSpPr>
          <p:nvPr>
            <p:ph type="subTitle" idx="1"/>
          </p:nvPr>
        </p:nvSpPr>
        <p:spPr>
          <a:xfrm>
            <a:off x="311700" y="3233333"/>
            <a:ext cx="8520600" cy="2365500"/>
          </a:xfrm>
          <a:prstGeom prst="rect">
            <a:avLst/>
          </a:prstGeom>
        </p:spPr>
        <p:txBody>
          <a:bodyPr lIns="91425" tIns="91425" rIns="91425" bIns="91425" anchor="t" anchorCtr="0">
            <a:noAutofit/>
          </a:bodyPr>
          <a:lstStyle/>
          <a:p>
            <a:pPr lvl="0">
              <a:spcBef>
                <a:spcPts val="0"/>
              </a:spcBef>
              <a:buNone/>
            </a:pPr>
            <a:r>
              <a:rPr lang="en">
                <a:solidFill>
                  <a:srgbClr val="000000"/>
                </a:solidFill>
              </a:rPr>
              <a:t>Master Thesis Defense</a:t>
            </a:r>
            <a:r>
              <a:rPr lang="en" sz="3000">
                <a:solidFill>
                  <a:srgbClr val="000000"/>
                </a:solidFill>
              </a:rPr>
              <a:t/>
            </a:r>
            <a:br>
              <a:rPr lang="en" sz="3000">
                <a:solidFill>
                  <a:srgbClr val="000000"/>
                </a:solidFill>
              </a:rPr>
            </a:br>
            <a:r>
              <a:rPr lang="en" sz="3200">
                <a:solidFill>
                  <a:srgbClr val="000000"/>
                </a:solidFill>
              </a:rPr>
              <a:t>M. Moiz Arif</a:t>
            </a:r>
          </a:p>
          <a:p>
            <a:pPr lvl="0">
              <a:spcBef>
                <a:spcPts val="0"/>
              </a:spcBef>
              <a:buNone/>
            </a:pPr>
            <a:r>
              <a:rPr lang="en">
                <a:solidFill>
                  <a:srgbClr val="000000"/>
                </a:solidFill>
              </a:rPr>
              <a:t>Supervisors: Dr. Shihab &amp; Dr. Shang</a:t>
            </a:r>
          </a:p>
          <a:p>
            <a:pPr lvl="0" rtl="0">
              <a:spcBef>
                <a:spcPts val="0"/>
              </a:spcBef>
              <a:buNone/>
            </a:pPr>
            <a:r>
              <a:rPr lang="en">
                <a:solidFill>
                  <a:srgbClr val="000000"/>
                </a:solidFill>
              </a:rPr>
              <a:t>July, 2017</a:t>
            </a:r>
          </a:p>
          <a:p>
            <a:pPr lvl="0">
              <a:spcBef>
                <a:spcPts val="0"/>
              </a:spcBef>
              <a:buNone/>
            </a:pPr>
            <a:endParaRPr/>
          </a:p>
        </p:txBody>
      </p:sp>
      <p:pic>
        <p:nvPicPr>
          <p:cNvPr id="56" name="Shape 56" descr="logo.jpg"/>
          <p:cNvPicPr preferRelativeResize="0"/>
          <p:nvPr/>
        </p:nvPicPr>
        <p:blipFill>
          <a:blip r:embed="rId3">
            <a:alphaModFix/>
          </a:blip>
          <a:stretch>
            <a:fillRect/>
          </a:stretch>
        </p:blipFill>
        <p:spPr>
          <a:xfrm>
            <a:off x="6370373" y="5316665"/>
            <a:ext cx="2773624" cy="11560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advTm="24913"/>
    </mc:Choice>
    <mc:Fallback xmlns="">
      <p:transition xmlns:p14="http://schemas.microsoft.com/office/powerpoint/2010/main" spd="slow" advTm="24913"/>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Shape 112"/>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10</a:t>
            </a:fld>
            <a:endParaRPr lang="en"/>
          </a:p>
        </p:txBody>
      </p:sp>
      <p:pic>
        <p:nvPicPr>
          <p:cNvPr id="113" name="Shape 113" descr="Snip20170713_2.png"/>
          <p:cNvPicPr preferRelativeResize="0"/>
          <p:nvPr/>
        </p:nvPicPr>
        <p:blipFill>
          <a:blip r:embed="rId3">
            <a:alphaModFix amt="7000"/>
          </a:blip>
          <a:stretch>
            <a:fillRect/>
          </a:stretch>
        </p:blipFill>
        <p:spPr>
          <a:xfrm>
            <a:off x="461925" y="1226125"/>
            <a:ext cx="8010525" cy="4505325"/>
          </a:xfrm>
          <a:prstGeom prst="rect">
            <a:avLst/>
          </a:prstGeom>
          <a:noFill/>
          <a:ln>
            <a:noFill/>
          </a:ln>
        </p:spPr>
      </p:pic>
      <p:sp>
        <p:nvSpPr>
          <p:cNvPr id="114" name="Shape 114"/>
          <p:cNvSpPr txBox="1"/>
          <p:nvPr/>
        </p:nvSpPr>
        <p:spPr>
          <a:xfrm>
            <a:off x="0" y="6431700"/>
            <a:ext cx="3524400" cy="426300"/>
          </a:xfrm>
          <a:prstGeom prst="rect">
            <a:avLst/>
          </a:prstGeom>
          <a:noFill/>
          <a:ln>
            <a:noFill/>
          </a:ln>
        </p:spPr>
        <p:txBody>
          <a:bodyPr lIns="91425" tIns="91425" rIns="91425" bIns="91425" anchor="ctr" anchorCtr="0">
            <a:noAutofit/>
          </a:bodyPr>
          <a:lstStyle/>
          <a:p>
            <a:pPr lvl="0" rtl="0">
              <a:spcBef>
                <a:spcPts val="0"/>
              </a:spcBef>
              <a:buNone/>
            </a:pPr>
            <a:r>
              <a:rPr lang="en" sz="800"/>
              <a:t>https://www.webperformance.com/library/reports/Virtualization2/index.html</a:t>
            </a:r>
          </a:p>
        </p:txBody>
      </p:sp>
      <p:sp>
        <p:nvSpPr>
          <p:cNvPr id="115" name="Shape 115"/>
          <p:cNvSpPr txBox="1">
            <a:spLocks noGrp="1"/>
          </p:cNvSpPr>
          <p:nvPr>
            <p:ph type="title"/>
          </p:nvPr>
        </p:nvSpPr>
        <p:spPr>
          <a:xfrm>
            <a:off x="311700" y="247000"/>
            <a:ext cx="8520600" cy="1761900"/>
          </a:xfrm>
          <a:prstGeom prst="rect">
            <a:avLst/>
          </a:prstGeom>
        </p:spPr>
        <p:txBody>
          <a:bodyPr lIns="91425" tIns="91425" rIns="91425" bIns="91425" anchor="t" anchorCtr="0">
            <a:noAutofit/>
          </a:bodyPr>
          <a:lstStyle/>
          <a:p>
            <a:pPr lvl="0" rtl="0">
              <a:spcBef>
                <a:spcPts val="0"/>
              </a:spcBef>
              <a:buNone/>
            </a:pPr>
            <a:r>
              <a:rPr lang="en" sz="4000">
                <a:solidFill>
                  <a:srgbClr val="FFD6D6"/>
                </a:solidFill>
              </a:rPr>
              <a:t>Examples from the industry</a:t>
            </a:r>
          </a:p>
        </p:txBody>
      </p:sp>
      <p:sp>
        <p:nvSpPr>
          <p:cNvPr id="116" name="Shape 116"/>
          <p:cNvSpPr txBox="1"/>
          <p:nvPr/>
        </p:nvSpPr>
        <p:spPr>
          <a:xfrm>
            <a:off x="0" y="1659287"/>
            <a:ext cx="9144000" cy="3639000"/>
          </a:xfrm>
          <a:prstGeom prst="rect">
            <a:avLst/>
          </a:prstGeom>
          <a:noFill/>
          <a:ln>
            <a:noFill/>
          </a:ln>
        </p:spPr>
        <p:txBody>
          <a:bodyPr lIns="91425" tIns="91425" rIns="91425" bIns="91425" anchor="ctr" anchorCtr="0">
            <a:noAutofit/>
          </a:bodyPr>
          <a:lstStyle/>
          <a:p>
            <a:pPr lvl="0" algn="ctr" rtl="0">
              <a:spcBef>
                <a:spcPts val="0"/>
              </a:spcBef>
              <a:buNone/>
            </a:pPr>
            <a:r>
              <a:rPr lang="en" sz="3000" i="1">
                <a:solidFill>
                  <a:schemeClr val="dk2"/>
                </a:solidFill>
                <a:highlight>
                  <a:srgbClr val="FFFFFF"/>
                </a:highlight>
              </a:rPr>
              <a:t>“The </a:t>
            </a:r>
            <a:r>
              <a:rPr lang="en" sz="3000" b="1" i="1">
                <a:solidFill>
                  <a:srgbClr val="CC0000"/>
                </a:solidFill>
                <a:highlight>
                  <a:srgbClr val="FFFFFF"/>
                </a:highlight>
              </a:rPr>
              <a:t>performance of our reference application</a:t>
            </a:r>
            <a:r>
              <a:rPr lang="en" sz="3000" i="1">
                <a:solidFill>
                  <a:schemeClr val="dk2"/>
                </a:solidFill>
                <a:highlight>
                  <a:srgbClr val="FFFFFF"/>
                </a:highlight>
              </a:rPr>
              <a:t> under load (a default SugarCRM installation) on a </a:t>
            </a:r>
            <a:r>
              <a:rPr lang="en" sz="3000" b="1" i="1">
                <a:solidFill>
                  <a:srgbClr val="CC0000"/>
                </a:solidFill>
                <a:highlight>
                  <a:srgbClr val="FFFFFF"/>
                </a:highlight>
              </a:rPr>
              <a:t>virtualized server</a:t>
            </a:r>
            <a:r>
              <a:rPr lang="en" sz="3000" b="1" i="1">
                <a:solidFill>
                  <a:schemeClr val="dk2"/>
                </a:solidFill>
                <a:highlight>
                  <a:srgbClr val="FFFFFF"/>
                </a:highlight>
              </a:rPr>
              <a:t> </a:t>
            </a:r>
            <a:r>
              <a:rPr lang="en" sz="3000" i="1">
                <a:solidFill>
                  <a:schemeClr val="dk2"/>
                </a:solidFill>
                <a:highlight>
                  <a:srgbClr val="FFFFFF"/>
                </a:highlight>
              </a:rPr>
              <a:t>showed a 14% decrease, measured by total system capacity,</a:t>
            </a:r>
            <a:r>
              <a:rPr lang="en" sz="3000" i="1">
                <a:solidFill>
                  <a:srgbClr val="CC0000"/>
                </a:solidFill>
                <a:highlight>
                  <a:srgbClr val="FFFFFF"/>
                </a:highlight>
              </a:rPr>
              <a:t> </a:t>
            </a:r>
            <a:r>
              <a:rPr lang="en" sz="3000" b="1" i="1">
                <a:solidFill>
                  <a:srgbClr val="CC0000"/>
                </a:solidFill>
                <a:highlight>
                  <a:srgbClr val="FFFFFF"/>
                </a:highlight>
              </a:rPr>
              <a:t>compared to the same system running natively</a:t>
            </a:r>
            <a:r>
              <a:rPr lang="en" sz="3000" i="1">
                <a:solidFill>
                  <a:schemeClr val="dk2"/>
                </a:solidFill>
                <a:highlight>
                  <a:srgbClr val="FFFFFF"/>
                </a:highlight>
              </a:rPr>
              <a:t> </a:t>
            </a:r>
            <a:r>
              <a:rPr lang="en" sz="3000" b="1" i="1">
                <a:solidFill>
                  <a:srgbClr val="CC0000"/>
                </a:solidFill>
                <a:highlight>
                  <a:srgbClr val="FFFFFF"/>
                </a:highlight>
              </a:rPr>
              <a:t>on equivalent hardware</a:t>
            </a:r>
            <a:r>
              <a:rPr lang="en" sz="3000" i="1">
                <a:solidFill>
                  <a:schemeClr val="dk2"/>
                </a:solidFill>
                <a:highlight>
                  <a:srgbClr val="FFFFFF"/>
                </a:highlight>
              </a:rPr>
              <a:t>.”</a:t>
            </a:r>
          </a:p>
        </p:txBody>
      </p:sp>
    </p:spTree>
  </p:cSld>
  <p:clrMapOvr>
    <a:masterClrMapping/>
  </p:clrMapOvr>
  <mc:AlternateContent xmlns:mc="http://schemas.openxmlformats.org/markup-compatibility/2006" xmlns:p14="http://schemas.microsoft.com/office/powerpoint/2010/main">
    <mc:Choice Requires="p14">
      <p:transition spd="slow" p14:dur="2000" advTm="15632"/>
    </mc:Choice>
    <mc:Fallback xmlns="">
      <p:transition xmlns:p14="http://schemas.microsoft.com/office/powerpoint/2010/main" spd="slow" advTm="15632"/>
    </mc:Fallback>
  </mc:AlternateContent>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Shape 121"/>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11</a:t>
            </a:fld>
            <a:endParaRPr lang="en"/>
          </a:p>
        </p:txBody>
      </p:sp>
      <p:sp>
        <p:nvSpPr>
          <p:cNvPr id="122" name="Shape 122"/>
          <p:cNvSpPr txBox="1"/>
          <p:nvPr/>
        </p:nvSpPr>
        <p:spPr>
          <a:xfrm>
            <a:off x="0" y="6431700"/>
            <a:ext cx="3524400" cy="426300"/>
          </a:xfrm>
          <a:prstGeom prst="rect">
            <a:avLst/>
          </a:prstGeom>
          <a:noFill/>
          <a:ln>
            <a:noFill/>
          </a:ln>
        </p:spPr>
        <p:txBody>
          <a:bodyPr lIns="91425" tIns="91425" rIns="91425" bIns="91425" anchor="ctr" anchorCtr="0">
            <a:noAutofit/>
          </a:bodyPr>
          <a:lstStyle/>
          <a:p>
            <a:pPr lvl="0" rtl="0">
              <a:spcBef>
                <a:spcPts val="0"/>
              </a:spcBef>
              <a:buNone/>
            </a:pPr>
            <a:r>
              <a:rPr lang="en" sz="800"/>
              <a:t>https://sqa.stackexchange.com/questions/7709/performance-testing-systems-on-virtual-machines-that-normally-run-on-physical-ma</a:t>
            </a:r>
          </a:p>
        </p:txBody>
      </p:sp>
      <p:pic>
        <p:nvPicPr>
          <p:cNvPr id="123" name="Shape 123" descr="Snip20170710_1.png"/>
          <p:cNvPicPr preferRelativeResize="0"/>
          <p:nvPr/>
        </p:nvPicPr>
        <p:blipFill>
          <a:blip r:embed="rId3">
            <a:alphaModFix/>
          </a:blip>
          <a:stretch>
            <a:fillRect/>
          </a:stretch>
        </p:blipFill>
        <p:spPr>
          <a:xfrm>
            <a:off x="780237" y="977849"/>
            <a:ext cx="7583526" cy="5062025"/>
          </a:xfrm>
          <a:prstGeom prst="rect">
            <a:avLst/>
          </a:prstGeom>
          <a:noFill/>
          <a:ln>
            <a:noFill/>
          </a:ln>
        </p:spPr>
      </p:pic>
      <p:sp>
        <p:nvSpPr>
          <p:cNvPr id="124" name="Shape 124"/>
          <p:cNvSpPr txBox="1">
            <a:spLocks noGrp="1"/>
          </p:cNvSpPr>
          <p:nvPr>
            <p:ph type="title"/>
          </p:nvPr>
        </p:nvSpPr>
        <p:spPr>
          <a:xfrm>
            <a:off x="311700" y="247000"/>
            <a:ext cx="8520600" cy="17619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Examples from the industry</a:t>
            </a:r>
          </a:p>
        </p:txBody>
      </p:sp>
    </p:spTree>
  </p:cSld>
  <p:clrMapOvr>
    <a:masterClrMapping/>
  </p:clrMapOvr>
  <mc:AlternateContent xmlns:mc="http://schemas.openxmlformats.org/markup-compatibility/2006" xmlns:p14="http://schemas.microsoft.com/office/powerpoint/2010/main">
    <mc:Choice Requires="p14">
      <p:transition spd="slow" p14:dur="2000" advTm="6025"/>
    </mc:Choice>
    <mc:Fallback xmlns="">
      <p:transition xmlns:p14="http://schemas.microsoft.com/office/powerpoint/2010/main" spd="slow" advTm="6025"/>
    </mc:Fallback>
  </mc:AlternateContent>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Shape 129"/>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12</a:t>
            </a:fld>
            <a:endParaRPr lang="en"/>
          </a:p>
        </p:txBody>
      </p:sp>
      <p:sp>
        <p:nvSpPr>
          <p:cNvPr id="130" name="Shape 130"/>
          <p:cNvSpPr txBox="1"/>
          <p:nvPr/>
        </p:nvSpPr>
        <p:spPr>
          <a:xfrm>
            <a:off x="0" y="6431700"/>
            <a:ext cx="3524400" cy="426300"/>
          </a:xfrm>
          <a:prstGeom prst="rect">
            <a:avLst/>
          </a:prstGeom>
          <a:noFill/>
          <a:ln>
            <a:noFill/>
          </a:ln>
        </p:spPr>
        <p:txBody>
          <a:bodyPr lIns="91425" tIns="91425" rIns="91425" bIns="91425" anchor="ctr" anchorCtr="0">
            <a:noAutofit/>
          </a:bodyPr>
          <a:lstStyle/>
          <a:p>
            <a:pPr lvl="0" rtl="0">
              <a:spcBef>
                <a:spcPts val="0"/>
              </a:spcBef>
              <a:buNone/>
            </a:pPr>
            <a:r>
              <a:rPr lang="en" sz="800"/>
              <a:t>https://sqa.stackexchange.com/questions/7709/performance-testing-systems-on-virtual-machines-that-normally-run-on-physical-ma</a:t>
            </a:r>
          </a:p>
        </p:txBody>
      </p:sp>
      <p:pic>
        <p:nvPicPr>
          <p:cNvPr id="131" name="Shape 131" descr="Snip20170710_1.png"/>
          <p:cNvPicPr preferRelativeResize="0"/>
          <p:nvPr/>
        </p:nvPicPr>
        <p:blipFill>
          <a:blip r:embed="rId3">
            <a:alphaModFix amt="8000"/>
          </a:blip>
          <a:stretch>
            <a:fillRect/>
          </a:stretch>
        </p:blipFill>
        <p:spPr>
          <a:xfrm>
            <a:off x="780237" y="977849"/>
            <a:ext cx="7583526" cy="5062025"/>
          </a:xfrm>
          <a:prstGeom prst="rect">
            <a:avLst/>
          </a:prstGeom>
          <a:noFill/>
          <a:ln>
            <a:noFill/>
          </a:ln>
        </p:spPr>
      </p:pic>
      <p:sp>
        <p:nvSpPr>
          <p:cNvPr id="132" name="Shape 132"/>
          <p:cNvSpPr txBox="1">
            <a:spLocks noGrp="1"/>
          </p:cNvSpPr>
          <p:nvPr>
            <p:ph type="body" idx="1"/>
          </p:nvPr>
        </p:nvSpPr>
        <p:spPr>
          <a:xfrm>
            <a:off x="311700" y="2392316"/>
            <a:ext cx="8520600" cy="3909600"/>
          </a:xfrm>
          <a:prstGeom prst="rect">
            <a:avLst/>
          </a:prstGeom>
        </p:spPr>
        <p:txBody>
          <a:bodyPr lIns="91425" tIns="91425" rIns="91425" bIns="91425" anchor="t" anchorCtr="0">
            <a:noAutofit/>
          </a:bodyPr>
          <a:lstStyle/>
          <a:p>
            <a:pPr lvl="0" rtl="0">
              <a:spcBef>
                <a:spcPts val="0"/>
              </a:spcBef>
              <a:buNone/>
            </a:pPr>
            <a:r>
              <a:rPr lang="en" sz="3000" i="1">
                <a:solidFill>
                  <a:srgbClr val="242729"/>
                </a:solidFill>
                <a:highlight>
                  <a:srgbClr val="FFFFFF"/>
                </a:highlight>
              </a:rPr>
              <a:t>...“</a:t>
            </a:r>
            <a:r>
              <a:rPr lang="en" sz="3000" i="1">
                <a:solidFill>
                  <a:srgbClr val="434343"/>
                </a:solidFill>
                <a:highlight>
                  <a:srgbClr val="FFFFFF"/>
                </a:highlight>
              </a:rPr>
              <a:t>For</a:t>
            </a:r>
            <a:r>
              <a:rPr lang="en" sz="3000" i="1">
                <a:solidFill>
                  <a:srgbClr val="CC0000"/>
                </a:solidFill>
                <a:highlight>
                  <a:srgbClr val="FFFFFF"/>
                </a:highlight>
              </a:rPr>
              <a:t> </a:t>
            </a:r>
            <a:r>
              <a:rPr lang="en" sz="3000" b="1" i="1">
                <a:solidFill>
                  <a:srgbClr val="CC0000"/>
                </a:solidFill>
                <a:highlight>
                  <a:srgbClr val="FFFFFF"/>
                </a:highlight>
              </a:rPr>
              <a:t>cost reasons</a:t>
            </a:r>
            <a:r>
              <a:rPr lang="en" sz="3000" i="1">
                <a:solidFill>
                  <a:srgbClr val="242729"/>
                </a:solidFill>
                <a:highlight>
                  <a:srgbClr val="FFFFFF"/>
                </a:highlight>
              </a:rPr>
              <a:t>, I've been asked to test those systems running on </a:t>
            </a:r>
            <a:r>
              <a:rPr lang="en" sz="3000" b="1" i="1">
                <a:solidFill>
                  <a:srgbClr val="CC0000"/>
                </a:solidFill>
                <a:highlight>
                  <a:srgbClr val="FFFFFF"/>
                </a:highlight>
              </a:rPr>
              <a:t>virtual machines</a:t>
            </a:r>
            <a:r>
              <a:rPr lang="en" sz="3000" i="1">
                <a:solidFill>
                  <a:srgbClr val="242729"/>
                </a:solidFill>
                <a:highlight>
                  <a:srgbClr val="FFFFFF"/>
                </a:highlight>
              </a:rPr>
              <a:t> (using Xen) attached to a SAN. </a:t>
            </a:r>
            <a:r>
              <a:rPr lang="en" sz="3000" b="1" i="1">
                <a:solidFill>
                  <a:srgbClr val="CC0000"/>
                </a:solidFill>
                <a:highlight>
                  <a:srgbClr val="FFFFFF"/>
                </a:highlight>
              </a:rPr>
              <a:t>This is clearly not an apples-to-apples comparison</a:t>
            </a:r>
            <a:r>
              <a:rPr lang="en" sz="3000" i="1">
                <a:solidFill>
                  <a:srgbClr val="242729"/>
                </a:solidFill>
                <a:highlight>
                  <a:srgbClr val="FFFFFF"/>
                </a:highlight>
              </a:rPr>
              <a:t>.”...</a:t>
            </a:r>
          </a:p>
          <a:p>
            <a:pPr lvl="0" rtl="0">
              <a:spcBef>
                <a:spcPts val="0"/>
              </a:spcBef>
              <a:buNone/>
            </a:pPr>
            <a:endParaRPr/>
          </a:p>
        </p:txBody>
      </p:sp>
      <p:sp>
        <p:nvSpPr>
          <p:cNvPr id="133" name="Shape 133"/>
          <p:cNvSpPr txBox="1">
            <a:spLocks noGrp="1"/>
          </p:cNvSpPr>
          <p:nvPr>
            <p:ph type="title"/>
          </p:nvPr>
        </p:nvSpPr>
        <p:spPr>
          <a:xfrm>
            <a:off x="311700" y="247000"/>
            <a:ext cx="8520600" cy="1761900"/>
          </a:xfrm>
          <a:prstGeom prst="rect">
            <a:avLst/>
          </a:prstGeom>
        </p:spPr>
        <p:txBody>
          <a:bodyPr lIns="91425" tIns="91425" rIns="91425" bIns="91425" anchor="t" anchorCtr="0">
            <a:noAutofit/>
          </a:bodyPr>
          <a:lstStyle/>
          <a:p>
            <a:pPr lvl="0" rtl="0">
              <a:spcBef>
                <a:spcPts val="0"/>
              </a:spcBef>
              <a:buNone/>
            </a:pPr>
            <a:r>
              <a:rPr lang="en" sz="4000">
                <a:solidFill>
                  <a:srgbClr val="FFD6D6"/>
                </a:solidFill>
              </a:rPr>
              <a:t>Examples from the industry</a:t>
            </a:r>
          </a:p>
        </p:txBody>
      </p:sp>
    </p:spTree>
  </p:cSld>
  <p:clrMapOvr>
    <a:masterClrMapping/>
  </p:clrMapOvr>
  <mc:AlternateContent xmlns:mc="http://schemas.openxmlformats.org/markup-compatibility/2006" xmlns:p14="http://schemas.microsoft.com/office/powerpoint/2010/main">
    <mc:Choice Requires="p14">
      <p:transition spd="slow" p14:dur="2000" advTm="29561"/>
    </mc:Choice>
    <mc:Fallback xmlns="">
      <p:transition xmlns:p14="http://schemas.microsoft.com/office/powerpoint/2010/main" spd="slow" advTm="29561"/>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Shape 155"/>
          <p:cNvSpPr txBox="1">
            <a:spLocks noGrp="1"/>
          </p:cNvSpPr>
          <p:nvPr>
            <p:ph type="title"/>
          </p:nvPr>
        </p:nvSpPr>
        <p:spPr>
          <a:xfrm>
            <a:off x="311700" y="247000"/>
            <a:ext cx="8520600" cy="17619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Research hypothesis</a:t>
            </a:r>
          </a:p>
        </p:txBody>
      </p:sp>
      <p:sp>
        <p:nvSpPr>
          <p:cNvPr id="156" name="Shape 156"/>
          <p:cNvSpPr txBox="1">
            <a:spLocks noGrp="1"/>
          </p:cNvSpPr>
          <p:nvPr>
            <p:ph type="body" idx="1"/>
          </p:nvPr>
        </p:nvSpPr>
        <p:spPr>
          <a:xfrm>
            <a:off x="311700" y="1613002"/>
            <a:ext cx="8520600" cy="4465500"/>
          </a:xfrm>
          <a:prstGeom prst="rect">
            <a:avLst/>
          </a:prstGeom>
        </p:spPr>
        <p:txBody>
          <a:bodyPr lIns="91425" tIns="91425" rIns="91425" bIns="91425" anchor="t" anchorCtr="0">
            <a:noAutofit/>
          </a:bodyPr>
          <a:lstStyle/>
          <a:p>
            <a:pPr marL="495300" lvl="0" indent="-457200" rtl="0">
              <a:spcBef>
                <a:spcPts val="0"/>
              </a:spcBef>
              <a:buSzPct val="100000"/>
              <a:buFont typeface="Arial"/>
              <a:buChar char="•"/>
            </a:pPr>
            <a:r>
              <a:rPr lang="en" sz="3000" i="1" dirty="0"/>
              <a:t>For software testing activities there exists a discrepancy between </a:t>
            </a:r>
            <a:r>
              <a:rPr lang="en" sz="3000" b="1" i="1" dirty="0"/>
              <a:t>physical</a:t>
            </a:r>
            <a:r>
              <a:rPr lang="en" sz="3000" i="1" dirty="0"/>
              <a:t> and </a:t>
            </a:r>
            <a:r>
              <a:rPr lang="en" sz="3000" b="1" i="1" dirty="0"/>
              <a:t>virtual</a:t>
            </a:r>
            <a:r>
              <a:rPr lang="en" sz="3000" i="1" dirty="0"/>
              <a:t> environments. </a:t>
            </a:r>
          </a:p>
          <a:p>
            <a:pPr marL="457200" lvl="0" indent="-457200" rtl="0">
              <a:spcBef>
                <a:spcPts val="0"/>
              </a:spcBef>
              <a:buFont typeface="Arial"/>
              <a:buChar char="•"/>
            </a:pPr>
            <a:endParaRPr sz="3000" i="1" dirty="0"/>
          </a:p>
          <a:p>
            <a:pPr marL="495300" lvl="0" indent="-457200" rtl="0">
              <a:spcBef>
                <a:spcPts val="0"/>
              </a:spcBef>
              <a:buSzPct val="100000"/>
              <a:buFont typeface="Arial"/>
              <a:buChar char="•"/>
            </a:pPr>
            <a:r>
              <a:rPr lang="en" sz="3000" i="1" dirty="0"/>
              <a:t>We believe that the approaches used so far do not take into account the heterogeneous environments.</a:t>
            </a:r>
          </a:p>
          <a:p>
            <a:pPr lvl="0" rtl="0">
              <a:spcBef>
                <a:spcPts val="0"/>
              </a:spcBef>
              <a:buNone/>
            </a:pPr>
            <a:endParaRPr sz="3000" dirty="0"/>
          </a:p>
          <a:p>
            <a:pPr lvl="0" rtl="0">
              <a:spcBef>
                <a:spcPts val="0"/>
              </a:spcBef>
              <a:buNone/>
            </a:pPr>
            <a:endParaRPr dirty="0"/>
          </a:p>
        </p:txBody>
      </p:sp>
      <p:sp>
        <p:nvSpPr>
          <p:cNvPr id="157" name="Shape 157"/>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13</a:t>
            </a:fld>
            <a:endParaRPr lang="en"/>
          </a:p>
        </p:txBody>
      </p:sp>
    </p:spTree>
  </p:cSld>
  <p:clrMapOvr>
    <a:masterClrMapping/>
  </p:clrMapOvr>
  <mc:AlternateContent xmlns:mc="http://schemas.openxmlformats.org/markup-compatibility/2006" xmlns:p14="http://schemas.microsoft.com/office/powerpoint/2010/main">
    <mc:Choice Requires="p14">
      <p:transition spd="slow" p14:dur="2000" advTm="2575"/>
    </mc:Choice>
    <mc:Fallback xmlns="">
      <p:transition xmlns:p14="http://schemas.microsoft.com/office/powerpoint/2010/main" spd="slow" advTm="2575"/>
    </mc:Fallback>
  </mc:AlternateContent>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Shape 162"/>
          <p:cNvSpPr txBox="1">
            <a:spLocks noGrp="1"/>
          </p:cNvSpPr>
          <p:nvPr>
            <p:ph type="title"/>
          </p:nvPr>
        </p:nvSpPr>
        <p:spPr>
          <a:xfrm>
            <a:off x="311700" y="247000"/>
            <a:ext cx="8520600" cy="17619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Research Questions</a:t>
            </a:r>
          </a:p>
        </p:txBody>
      </p:sp>
      <p:sp>
        <p:nvSpPr>
          <p:cNvPr id="163" name="Shape 163"/>
          <p:cNvSpPr txBox="1">
            <a:spLocks noGrp="1"/>
          </p:cNvSpPr>
          <p:nvPr>
            <p:ph type="body" idx="1"/>
          </p:nvPr>
        </p:nvSpPr>
        <p:spPr>
          <a:xfrm>
            <a:off x="311700" y="1379472"/>
            <a:ext cx="8520600" cy="4921200"/>
          </a:xfrm>
          <a:prstGeom prst="rect">
            <a:avLst/>
          </a:prstGeom>
        </p:spPr>
        <p:txBody>
          <a:bodyPr lIns="91425" tIns="91425" rIns="91425" bIns="91425" anchor="t" anchorCtr="0">
            <a:noAutofit/>
          </a:bodyPr>
          <a:lstStyle/>
          <a:p>
            <a:pPr marL="457200" lvl="0" indent="-419100" rtl="0">
              <a:spcBef>
                <a:spcPts val="0"/>
              </a:spcBef>
              <a:buSzPct val="100000"/>
            </a:pPr>
            <a:r>
              <a:rPr lang="en" sz="3000" b="1" dirty="0"/>
              <a:t>RQ1:</a:t>
            </a:r>
            <a:r>
              <a:rPr lang="en" sz="3000" dirty="0"/>
              <a:t> Are the </a:t>
            </a:r>
            <a:r>
              <a:rPr lang="en" sz="3000" dirty="0">
                <a:solidFill>
                  <a:srgbClr val="FF0000"/>
                </a:solidFill>
              </a:rPr>
              <a:t>trend and distribution </a:t>
            </a:r>
            <a:r>
              <a:rPr lang="en" sz="3000" dirty="0"/>
              <a:t>of a </a:t>
            </a:r>
            <a:r>
              <a:rPr lang="en" sz="3000" dirty="0">
                <a:solidFill>
                  <a:srgbClr val="FF0000"/>
                </a:solidFill>
              </a:rPr>
              <a:t>single performance metric</a:t>
            </a:r>
            <a:r>
              <a:rPr lang="en" sz="3000" dirty="0"/>
              <a:t> similar across environments?</a:t>
            </a:r>
          </a:p>
          <a:p>
            <a:pPr marL="457200" lvl="0" indent="-419100" rtl="0">
              <a:spcBef>
                <a:spcPts val="0"/>
              </a:spcBef>
              <a:buSzPct val="100000"/>
            </a:pPr>
            <a:r>
              <a:rPr lang="en" sz="3000" b="1" dirty="0"/>
              <a:t>RQ2: </a:t>
            </a:r>
            <a:r>
              <a:rPr lang="en" sz="3000" dirty="0"/>
              <a:t>To what extent does the </a:t>
            </a:r>
            <a:r>
              <a:rPr lang="en" sz="3000" dirty="0">
                <a:solidFill>
                  <a:srgbClr val="FF0000"/>
                </a:solidFill>
              </a:rPr>
              <a:t>relationship between the performance metrics </a:t>
            </a:r>
            <a:r>
              <a:rPr lang="en" sz="3000" dirty="0"/>
              <a:t>change across environments?</a:t>
            </a:r>
          </a:p>
          <a:p>
            <a:pPr marL="457200" lvl="0" indent="-419100" rtl="0">
              <a:spcBef>
                <a:spcPts val="0"/>
              </a:spcBef>
              <a:buSzPct val="100000"/>
            </a:pPr>
            <a:r>
              <a:rPr lang="en" sz="3000" b="1" dirty="0"/>
              <a:t>RQ3:</a:t>
            </a:r>
            <a:r>
              <a:rPr lang="en" sz="3000" dirty="0"/>
              <a:t> Can </a:t>
            </a:r>
            <a:r>
              <a:rPr lang="en" sz="3000" dirty="0">
                <a:solidFill>
                  <a:srgbClr val="FF0000"/>
                </a:solidFill>
              </a:rPr>
              <a:t>statistical performance models</a:t>
            </a:r>
            <a:r>
              <a:rPr lang="en" sz="3000" dirty="0"/>
              <a:t> be applied </a:t>
            </a:r>
            <a:r>
              <a:rPr lang="en" sz="3000" dirty="0">
                <a:solidFill>
                  <a:srgbClr val="FF0000"/>
                </a:solidFill>
              </a:rPr>
              <a:t>across virtual and physical environments</a:t>
            </a:r>
            <a:r>
              <a:rPr lang="en" sz="3000" dirty="0"/>
              <a:t>?</a:t>
            </a:r>
          </a:p>
          <a:p>
            <a:pPr lvl="0" rtl="0">
              <a:spcBef>
                <a:spcPts val="0"/>
              </a:spcBef>
              <a:buNone/>
            </a:pPr>
            <a:endParaRPr sz="3000" dirty="0"/>
          </a:p>
          <a:p>
            <a:pPr lvl="0" rtl="0">
              <a:spcBef>
                <a:spcPts val="0"/>
              </a:spcBef>
              <a:buNone/>
            </a:pPr>
            <a:endParaRPr dirty="0"/>
          </a:p>
        </p:txBody>
      </p:sp>
      <p:sp>
        <p:nvSpPr>
          <p:cNvPr id="164" name="Shape 164"/>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14</a:t>
            </a:fld>
            <a:endParaRPr lang="en"/>
          </a:p>
        </p:txBody>
      </p:sp>
    </p:spTree>
  </p:cSld>
  <p:clrMapOvr>
    <a:masterClrMapping/>
  </p:clrMapOvr>
  <mc:AlternateContent xmlns:mc="http://schemas.openxmlformats.org/markup-compatibility/2006" xmlns:p14="http://schemas.microsoft.com/office/powerpoint/2010/main">
    <mc:Choice Requires="p14">
      <p:transition spd="slow" p14:dur="2000" advTm="20293"/>
    </mc:Choice>
    <mc:Fallback xmlns="">
      <p:transition xmlns:p14="http://schemas.microsoft.com/office/powerpoint/2010/main" spd="slow" advTm="20293"/>
    </mc:Fallback>
  </mc:AlternateContent>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Shape 169"/>
          <p:cNvSpPr txBox="1">
            <a:spLocks noGrp="1"/>
          </p:cNvSpPr>
          <p:nvPr>
            <p:ph type="title"/>
          </p:nvPr>
        </p:nvSpPr>
        <p:spPr>
          <a:xfrm>
            <a:off x="311700" y="247000"/>
            <a:ext cx="8520600" cy="10104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Approach</a:t>
            </a:r>
          </a:p>
        </p:txBody>
      </p:sp>
      <p:sp>
        <p:nvSpPr>
          <p:cNvPr id="170" name="Shape 170"/>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15</a:t>
            </a:fld>
            <a:endParaRPr lang="en"/>
          </a:p>
        </p:txBody>
      </p:sp>
      <p:sp>
        <p:nvSpPr>
          <p:cNvPr id="171" name="Shape 171"/>
          <p:cNvSpPr/>
          <p:nvPr/>
        </p:nvSpPr>
        <p:spPr>
          <a:xfrm>
            <a:off x="311700" y="2854975"/>
            <a:ext cx="1293600" cy="1010400"/>
          </a:xfrm>
          <a:prstGeom prst="cube">
            <a:avLst>
              <a:gd name="adj" fmla="val 2500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000"/>
              <a:t>Load Driver</a:t>
            </a:r>
          </a:p>
        </p:txBody>
      </p:sp>
      <p:sp>
        <p:nvSpPr>
          <p:cNvPr id="172" name="Shape 172"/>
          <p:cNvSpPr/>
          <p:nvPr/>
        </p:nvSpPr>
        <p:spPr>
          <a:xfrm>
            <a:off x="2400300" y="1636575"/>
            <a:ext cx="1714500" cy="7638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000"/>
              <a:t>Physical Environment</a:t>
            </a:r>
          </a:p>
        </p:txBody>
      </p:sp>
      <p:sp>
        <p:nvSpPr>
          <p:cNvPr id="173" name="Shape 173"/>
          <p:cNvSpPr/>
          <p:nvPr/>
        </p:nvSpPr>
        <p:spPr>
          <a:xfrm>
            <a:off x="2400300" y="4142525"/>
            <a:ext cx="1714500" cy="7638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000"/>
              <a:t>Virtual Environment</a:t>
            </a:r>
          </a:p>
        </p:txBody>
      </p:sp>
      <p:cxnSp>
        <p:nvCxnSpPr>
          <p:cNvPr id="174" name="Shape 174"/>
          <p:cNvCxnSpPr>
            <a:stCxn id="171" idx="5"/>
            <a:endCxn id="172" idx="1"/>
          </p:cNvCxnSpPr>
          <p:nvPr/>
        </p:nvCxnSpPr>
        <p:spPr>
          <a:xfrm rot="10800000" flipH="1">
            <a:off x="1605300" y="2018575"/>
            <a:ext cx="795000" cy="1215300"/>
          </a:xfrm>
          <a:prstGeom prst="straightConnector1">
            <a:avLst/>
          </a:prstGeom>
          <a:noFill/>
          <a:ln w="9525" cap="flat" cmpd="sng">
            <a:solidFill>
              <a:schemeClr val="dk2"/>
            </a:solidFill>
            <a:prstDash val="solid"/>
            <a:round/>
            <a:headEnd type="none" w="lg" len="lg"/>
            <a:tailEnd type="triangle" w="lg" len="lg"/>
          </a:ln>
        </p:spPr>
      </p:cxnSp>
      <p:cxnSp>
        <p:nvCxnSpPr>
          <p:cNvPr id="175" name="Shape 175"/>
          <p:cNvCxnSpPr>
            <a:stCxn id="171" idx="5"/>
            <a:endCxn id="173" idx="1"/>
          </p:cNvCxnSpPr>
          <p:nvPr/>
        </p:nvCxnSpPr>
        <p:spPr>
          <a:xfrm>
            <a:off x="1605300" y="3233875"/>
            <a:ext cx="795000" cy="1290600"/>
          </a:xfrm>
          <a:prstGeom prst="straightConnector1">
            <a:avLst/>
          </a:prstGeom>
          <a:noFill/>
          <a:ln w="9525" cap="flat" cmpd="sng">
            <a:solidFill>
              <a:schemeClr val="dk2"/>
            </a:solidFill>
            <a:prstDash val="solid"/>
            <a:round/>
            <a:headEnd type="none" w="lg" len="lg"/>
            <a:tailEnd type="triangle" w="lg" len="lg"/>
          </a:ln>
        </p:spPr>
      </p:cxnSp>
      <p:sp>
        <p:nvSpPr>
          <p:cNvPr id="176" name="Shape 176"/>
          <p:cNvSpPr/>
          <p:nvPr/>
        </p:nvSpPr>
        <p:spPr>
          <a:xfrm>
            <a:off x="5018800" y="1075450"/>
            <a:ext cx="2073000" cy="4317600"/>
          </a:xfrm>
          <a:prstGeom prst="roundRect">
            <a:avLst>
              <a:gd name="adj" fmla="val 16667"/>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77" name="Shape 177"/>
          <p:cNvSpPr/>
          <p:nvPr/>
        </p:nvSpPr>
        <p:spPr>
          <a:xfrm>
            <a:off x="5159075" y="1296262"/>
            <a:ext cx="1808100" cy="7638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000"/>
              <a:t>Data Collection</a:t>
            </a:r>
          </a:p>
        </p:txBody>
      </p:sp>
      <p:sp>
        <p:nvSpPr>
          <p:cNvPr id="178" name="Shape 178"/>
          <p:cNvSpPr/>
          <p:nvPr/>
        </p:nvSpPr>
        <p:spPr>
          <a:xfrm>
            <a:off x="5159075" y="2738825"/>
            <a:ext cx="1808100" cy="8928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1800"/>
              <a:t>Data Preprocessing</a:t>
            </a:r>
          </a:p>
        </p:txBody>
      </p:sp>
      <p:sp>
        <p:nvSpPr>
          <p:cNvPr id="179" name="Shape 179"/>
          <p:cNvSpPr/>
          <p:nvPr/>
        </p:nvSpPr>
        <p:spPr>
          <a:xfrm>
            <a:off x="5159075" y="4142525"/>
            <a:ext cx="1808100" cy="7638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000"/>
              <a:t>Data Analysis</a:t>
            </a:r>
          </a:p>
        </p:txBody>
      </p:sp>
      <p:cxnSp>
        <p:nvCxnSpPr>
          <p:cNvPr id="180" name="Shape 180"/>
          <p:cNvCxnSpPr>
            <a:stCxn id="172" idx="3"/>
            <a:endCxn id="176" idx="1"/>
          </p:cNvCxnSpPr>
          <p:nvPr/>
        </p:nvCxnSpPr>
        <p:spPr>
          <a:xfrm>
            <a:off x="4114800" y="2018475"/>
            <a:ext cx="903900" cy="1215900"/>
          </a:xfrm>
          <a:prstGeom prst="straightConnector1">
            <a:avLst/>
          </a:prstGeom>
          <a:noFill/>
          <a:ln w="9525" cap="flat" cmpd="sng">
            <a:solidFill>
              <a:schemeClr val="dk2"/>
            </a:solidFill>
            <a:prstDash val="solid"/>
            <a:round/>
            <a:headEnd type="none" w="lg" len="lg"/>
            <a:tailEnd type="triangle" w="lg" len="lg"/>
          </a:ln>
        </p:spPr>
      </p:cxnSp>
      <p:cxnSp>
        <p:nvCxnSpPr>
          <p:cNvPr id="181" name="Shape 181"/>
          <p:cNvCxnSpPr>
            <a:endCxn id="176" idx="1"/>
          </p:cNvCxnSpPr>
          <p:nvPr/>
        </p:nvCxnSpPr>
        <p:spPr>
          <a:xfrm rot="10800000" flipH="1">
            <a:off x="4114600" y="3234250"/>
            <a:ext cx="904200" cy="1278600"/>
          </a:xfrm>
          <a:prstGeom prst="straightConnector1">
            <a:avLst/>
          </a:prstGeom>
          <a:noFill/>
          <a:ln w="9525" cap="flat" cmpd="sng">
            <a:solidFill>
              <a:schemeClr val="dk2"/>
            </a:solidFill>
            <a:prstDash val="solid"/>
            <a:round/>
            <a:headEnd type="none" w="lg" len="lg"/>
            <a:tailEnd type="triangle" w="lg" len="lg"/>
          </a:ln>
        </p:spPr>
      </p:cxnSp>
      <p:cxnSp>
        <p:nvCxnSpPr>
          <p:cNvPr id="182" name="Shape 182"/>
          <p:cNvCxnSpPr>
            <a:stCxn id="177" idx="2"/>
            <a:endCxn id="178" idx="0"/>
          </p:cNvCxnSpPr>
          <p:nvPr/>
        </p:nvCxnSpPr>
        <p:spPr>
          <a:xfrm>
            <a:off x="6063125" y="2060062"/>
            <a:ext cx="0" cy="678900"/>
          </a:xfrm>
          <a:prstGeom prst="straightConnector1">
            <a:avLst/>
          </a:prstGeom>
          <a:noFill/>
          <a:ln w="9525" cap="flat" cmpd="sng">
            <a:solidFill>
              <a:schemeClr val="dk2"/>
            </a:solidFill>
            <a:prstDash val="solid"/>
            <a:round/>
            <a:headEnd type="none" w="lg" len="lg"/>
            <a:tailEnd type="triangle" w="lg" len="lg"/>
          </a:ln>
        </p:spPr>
      </p:cxnSp>
      <p:cxnSp>
        <p:nvCxnSpPr>
          <p:cNvPr id="183" name="Shape 183"/>
          <p:cNvCxnSpPr>
            <a:stCxn id="178" idx="2"/>
            <a:endCxn id="179" idx="0"/>
          </p:cNvCxnSpPr>
          <p:nvPr/>
        </p:nvCxnSpPr>
        <p:spPr>
          <a:xfrm>
            <a:off x="6063125" y="3631625"/>
            <a:ext cx="0" cy="510900"/>
          </a:xfrm>
          <a:prstGeom prst="straightConnector1">
            <a:avLst/>
          </a:prstGeom>
          <a:noFill/>
          <a:ln w="9525" cap="flat" cmpd="sng">
            <a:solidFill>
              <a:schemeClr val="dk2"/>
            </a:solidFill>
            <a:prstDash val="solid"/>
            <a:round/>
            <a:headEnd type="none" w="lg" len="lg"/>
            <a:tailEnd type="triangle" w="lg" len="lg"/>
          </a:ln>
        </p:spPr>
      </p:cxnSp>
      <p:sp>
        <p:nvSpPr>
          <p:cNvPr id="184" name="Shape 184"/>
          <p:cNvSpPr/>
          <p:nvPr/>
        </p:nvSpPr>
        <p:spPr>
          <a:xfrm>
            <a:off x="7387900" y="2852350"/>
            <a:ext cx="1633200" cy="763800"/>
          </a:xfrm>
          <a:prstGeom prst="round1Rect">
            <a:avLst>
              <a:gd name="adj" fmla="val 16667"/>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000"/>
              <a:t>Discrepancy</a:t>
            </a:r>
          </a:p>
        </p:txBody>
      </p:sp>
      <p:cxnSp>
        <p:nvCxnSpPr>
          <p:cNvPr id="185" name="Shape 185"/>
          <p:cNvCxnSpPr>
            <a:stCxn id="176" idx="3"/>
            <a:endCxn id="184" idx="1"/>
          </p:cNvCxnSpPr>
          <p:nvPr/>
        </p:nvCxnSpPr>
        <p:spPr>
          <a:xfrm>
            <a:off x="7091800" y="3234250"/>
            <a:ext cx="296100" cy="0"/>
          </a:xfrm>
          <a:prstGeom prst="straightConnector1">
            <a:avLst/>
          </a:prstGeom>
          <a:noFill/>
          <a:ln w="9525" cap="flat" cmpd="sng">
            <a:solidFill>
              <a:schemeClr val="dk2"/>
            </a:solidFill>
            <a:prstDash val="solid"/>
            <a:round/>
            <a:headEnd type="none" w="lg" len="lg"/>
            <a:tailEnd type="triangle" w="lg" len="lg"/>
          </a:ln>
        </p:spPr>
      </p:cxnSp>
    </p:spTree>
  </p:cSld>
  <p:clrMapOvr>
    <a:masterClrMapping/>
  </p:clrMapOvr>
  <mc:AlternateContent xmlns:mc="http://schemas.openxmlformats.org/markup-compatibility/2006" xmlns:p14="http://schemas.microsoft.com/office/powerpoint/2010/main">
    <mc:Choice Requires="p14">
      <p:transition spd="slow" p14:dur="2000" advTm="20645"/>
    </mc:Choice>
    <mc:Fallback xmlns="">
      <p:transition xmlns:p14="http://schemas.microsoft.com/office/powerpoint/2010/main" spd="slow" advTm="20645"/>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Shape 190"/>
          <p:cNvSpPr txBox="1">
            <a:spLocks noGrp="1"/>
          </p:cNvSpPr>
          <p:nvPr>
            <p:ph type="title"/>
          </p:nvPr>
        </p:nvSpPr>
        <p:spPr>
          <a:xfrm>
            <a:off x="311700" y="247000"/>
            <a:ext cx="8520600" cy="10104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Approach</a:t>
            </a:r>
          </a:p>
        </p:txBody>
      </p:sp>
      <p:sp>
        <p:nvSpPr>
          <p:cNvPr id="191" name="Shape 191"/>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16</a:t>
            </a:fld>
            <a:endParaRPr lang="en"/>
          </a:p>
        </p:txBody>
      </p:sp>
      <p:sp>
        <p:nvSpPr>
          <p:cNvPr id="192" name="Shape 192"/>
          <p:cNvSpPr/>
          <p:nvPr/>
        </p:nvSpPr>
        <p:spPr>
          <a:xfrm>
            <a:off x="311700" y="2854975"/>
            <a:ext cx="1293600" cy="1010400"/>
          </a:xfrm>
          <a:prstGeom prst="cube">
            <a:avLst>
              <a:gd name="adj" fmla="val 2500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000"/>
              <a:t>Load Driver</a:t>
            </a:r>
          </a:p>
        </p:txBody>
      </p:sp>
      <p:sp>
        <p:nvSpPr>
          <p:cNvPr id="193" name="Shape 193"/>
          <p:cNvSpPr/>
          <p:nvPr/>
        </p:nvSpPr>
        <p:spPr>
          <a:xfrm>
            <a:off x="2400300" y="1636575"/>
            <a:ext cx="1714500" cy="7638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000"/>
              <a:t>Physical Environment</a:t>
            </a:r>
          </a:p>
        </p:txBody>
      </p:sp>
      <p:sp>
        <p:nvSpPr>
          <p:cNvPr id="194" name="Shape 194"/>
          <p:cNvSpPr/>
          <p:nvPr/>
        </p:nvSpPr>
        <p:spPr>
          <a:xfrm>
            <a:off x="2400300" y="4142525"/>
            <a:ext cx="1714500" cy="7638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000"/>
              <a:t>Virtual Environment</a:t>
            </a:r>
          </a:p>
        </p:txBody>
      </p:sp>
      <p:cxnSp>
        <p:nvCxnSpPr>
          <p:cNvPr id="195" name="Shape 195"/>
          <p:cNvCxnSpPr>
            <a:stCxn id="192" idx="5"/>
            <a:endCxn id="193" idx="1"/>
          </p:cNvCxnSpPr>
          <p:nvPr/>
        </p:nvCxnSpPr>
        <p:spPr>
          <a:xfrm rot="10800000" flipH="1">
            <a:off x="1605300" y="2018575"/>
            <a:ext cx="795000" cy="1215300"/>
          </a:xfrm>
          <a:prstGeom prst="straightConnector1">
            <a:avLst/>
          </a:prstGeom>
          <a:noFill/>
          <a:ln w="9525" cap="flat" cmpd="sng">
            <a:solidFill>
              <a:schemeClr val="dk2"/>
            </a:solidFill>
            <a:prstDash val="solid"/>
            <a:round/>
            <a:headEnd type="none" w="lg" len="lg"/>
            <a:tailEnd type="triangle" w="lg" len="lg"/>
          </a:ln>
        </p:spPr>
      </p:cxnSp>
      <p:cxnSp>
        <p:nvCxnSpPr>
          <p:cNvPr id="196" name="Shape 196"/>
          <p:cNvCxnSpPr>
            <a:stCxn id="192" idx="5"/>
            <a:endCxn id="194" idx="1"/>
          </p:cNvCxnSpPr>
          <p:nvPr/>
        </p:nvCxnSpPr>
        <p:spPr>
          <a:xfrm>
            <a:off x="1605300" y="3233875"/>
            <a:ext cx="795000" cy="1290600"/>
          </a:xfrm>
          <a:prstGeom prst="straightConnector1">
            <a:avLst/>
          </a:prstGeom>
          <a:noFill/>
          <a:ln w="9525" cap="flat" cmpd="sng">
            <a:solidFill>
              <a:schemeClr val="dk2"/>
            </a:solidFill>
            <a:prstDash val="solid"/>
            <a:round/>
            <a:headEnd type="none" w="lg" len="lg"/>
            <a:tailEnd type="triangle" w="lg" len="lg"/>
          </a:ln>
        </p:spPr>
      </p:cxnSp>
      <p:sp>
        <p:nvSpPr>
          <p:cNvPr id="197" name="Shape 197"/>
          <p:cNvSpPr txBox="1"/>
          <p:nvPr/>
        </p:nvSpPr>
        <p:spPr>
          <a:xfrm>
            <a:off x="5081150" y="2786575"/>
            <a:ext cx="3850800" cy="1010400"/>
          </a:xfrm>
          <a:prstGeom prst="rect">
            <a:avLst/>
          </a:prstGeom>
          <a:noFill/>
          <a:ln>
            <a:noFill/>
          </a:ln>
        </p:spPr>
        <p:txBody>
          <a:bodyPr lIns="91425" tIns="91425" rIns="91425" bIns="91425" anchor="t" anchorCtr="0">
            <a:noAutofit/>
          </a:bodyPr>
          <a:lstStyle/>
          <a:p>
            <a:pPr lvl="0" rtl="0">
              <a:spcBef>
                <a:spcPts val="0"/>
              </a:spcBef>
              <a:buNone/>
            </a:pPr>
            <a:r>
              <a:rPr lang="en" sz="2600"/>
              <a:t>1.Dell DVD Store (DS2)</a:t>
            </a:r>
            <a:br>
              <a:rPr lang="en" sz="2600"/>
            </a:br>
            <a:r>
              <a:rPr lang="en" sz="2600"/>
              <a:t>2. Cloudstore</a:t>
            </a:r>
          </a:p>
        </p:txBody>
      </p:sp>
      <p:sp>
        <p:nvSpPr>
          <p:cNvPr id="198" name="Shape 198"/>
          <p:cNvSpPr txBox="1"/>
          <p:nvPr/>
        </p:nvSpPr>
        <p:spPr>
          <a:xfrm>
            <a:off x="2231500" y="1393225"/>
            <a:ext cx="2023500" cy="3797100"/>
          </a:xfrm>
          <a:prstGeom prst="rect">
            <a:avLst/>
          </a:prstGeom>
          <a:noFill/>
          <a:ln>
            <a:noFill/>
          </a:ln>
        </p:spPr>
        <p:txBody>
          <a:bodyPr lIns="91425" tIns="91425" rIns="91425" bIns="91425" anchor="t" anchorCtr="0">
            <a:noAutofit/>
          </a:bodyPr>
          <a:lstStyle/>
          <a:p>
            <a:pPr lvl="0">
              <a:spcBef>
                <a:spcPts val="0"/>
              </a:spcBef>
              <a:buNone/>
            </a:pPr>
            <a:endParaRPr/>
          </a:p>
        </p:txBody>
      </p:sp>
      <p:sp>
        <p:nvSpPr>
          <p:cNvPr id="199" name="Shape 199"/>
          <p:cNvSpPr/>
          <p:nvPr/>
        </p:nvSpPr>
        <p:spPr>
          <a:xfrm>
            <a:off x="2072974" y="1393225"/>
            <a:ext cx="2353499" cy="3681300"/>
          </a:xfrm>
          <a:prstGeom prst="rect">
            <a:avLst/>
          </a:prstGeom>
          <a:noFill/>
          <a:ln w="1905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pic>
        <p:nvPicPr>
          <p:cNvPr id="200" name="Shape 200"/>
          <p:cNvPicPr preferRelativeResize="0"/>
          <p:nvPr/>
        </p:nvPicPr>
        <p:blipFill>
          <a:blip r:embed="rId3">
            <a:alphaModFix/>
          </a:blip>
          <a:stretch>
            <a:fillRect/>
          </a:stretch>
        </p:blipFill>
        <p:spPr>
          <a:xfrm>
            <a:off x="5081150" y="2018562"/>
            <a:ext cx="876300" cy="866775"/>
          </a:xfrm>
          <a:prstGeom prst="rect">
            <a:avLst/>
          </a:prstGeom>
          <a:noFill/>
          <a:ln>
            <a:noFill/>
          </a:ln>
        </p:spPr>
      </p:pic>
      <p:pic>
        <p:nvPicPr>
          <p:cNvPr id="201" name="Shape 201" descr="CloudScale-logo.jpg"/>
          <p:cNvPicPr preferRelativeResize="0"/>
          <p:nvPr/>
        </p:nvPicPr>
        <p:blipFill rotWithShape="1">
          <a:blip r:embed="rId4">
            <a:alphaModFix/>
          </a:blip>
          <a:srcRect r="68430"/>
          <a:stretch/>
        </p:blipFill>
        <p:spPr>
          <a:xfrm>
            <a:off x="6009950" y="2095637"/>
            <a:ext cx="1101999" cy="712649"/>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advTm="48883"/>
    </mc:Choice>
    <mc:Fallback xmlns="">
      <p:transition xmlns:p14="http://schemas.microsoft.com/office/powerpoint/2010/main" spd="slow" advTm="48883"/>
    </mc:Fallback>
  </mc:AlternateContent>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Shape 206"/>
          <p:cNvSpPr txBox="1">
            <a:spLocks noGrp="1"/>
          </p:cNvSpPr>
          <p:nvPr>
            <p:ph type="title"/>
          </p:nvPr>
        </p:nvSpPr>
        <p:spPr>
          <a:xfrm>
            <a:off x="311700" y="247000"/>
            <a:ext cx="8520600" cy="10104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Approach</a:t>
            </a:r>
          </a:p>
        </p:txBody>
      </p:sp>
      <p:sp>
        <p:nvSpPr>
          <p:cNvPr id="207" name="Shape 207"/>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17</a:t>
            </a:fld>
            <a:endParaRPr lang="en"/>
          </a:p>
        </p:txBody>
      </p:sp>
      <p:sp>
        <p:nvSpPr>
          <p:cNvPr id="208" name="Shape 208"/>
          <p:cNvSpPr txBox="1"/>
          <p:nvPr/>
        </p:nvSpPr>
        <p:spPr>
          <a:xfrm>
            <a:off x="5081150" y="2786575"/>
            <a:ext cx="3793500" cy="1010400"/>
          </a:xfrm>
          <a:prstGeom prst="rect">
            <a:avLst/>
          </a:prstGeom>
          <a:noFill/>
          <a:ln>
            <a:noFill/>
          </a:ln>
        </p:spPr>
        <p:txBody>
          <a:bodyPr lIns="91425" tIns="91425" rIns="91425" bIns="91425" anchor="t" anchorCtr="0">
            <a:noAutofit/>
          </a:bodyPr>
          <a:lstStyle/>
          <a:p>
            <a:pPr lvl="0" rtl="0">
              <a:spcBef>
                <a:spcPts val="0"/>
              </a:spcBef>
              <a:buNone/>
            </a:pPr>
            <a:r>
              <a:rPr lang="en" sz="2600"/>
              <a:t>1.Dell DVD Store (DS2)</a:t>
            </a:r>
            <a:br>
              <a:rPr lang="en" sz="2600"/>
            </a:br>
            <a:r>
              <a:rPr lang="en" sz="2600"/>
              <a:t>2. Cloudstore</a:t>
            </a:r>
          </a:p>
        </p:txBody>
      </p:sp>
      <p:pic>
        <p:nvPicPr>
          <p:cNvPr id="209" name="Shape 209"/>
          <p:cNvPicPr preferRelativeResize="0"/>
          <p:nvPr/>
        </p:nvPicPr>
        <p:blipFill>
          <a:blip r:embed="rId3">
            <a:alphaModFix/>
          </a:blip>
          <a:stretch>
            <a:fillRect/>
          </a:stretch>
        </p:blipFill>
        <p:spPr>
          <a:xfrm>
            <a:off x="5081150" y="2018562"/>
            <a:ext cx="876300" cy="866775"/>
          </a:xfrm>
          <a:prstGeom prst="rect">
            <a:avLst/>
          </a:prstGeom>
          <a:noFill/>
          <a:ln>
            <a:noFill/>
          </a:ln>
        </p:spPr>
      </p:pic>
      <p:pic>
        <p:nvPicPr>
          <p:cNvPr id="210" name="Shape 210" descr="CloudScale-logo.jpg"/>
          <p:cNvPicPr preferRelativeResize="0"/>
          <p:nvPr/>
        </p:nvPicPr>
        <p:blipFill rotWithShape="1">
          <a:blip r:embed="rId4">
            <a:alphaModFix/>
          </a:blip>
          <a:srcRect r="68430"/>
          <a:stretch/>
        </p:blipFill>
        <p:spPr>
          <a:xfrm>
            <a:off x="6009950" y="2095637"/>
            <a:ext cx="1101999" cy="712649"/>
          </a:xfrm>
          <a:prstGeom prst="rect">
            <a:avLst/>
          </a:prstGeom>
          <a:noFill/>
          <a:ln>
            <a:noFill/>
          </a:ln>
        </p:spPr>
      </p:pic>
      <p:sp>
        <p:nvSpPr>
          <p:cNvPr id="211" name="Shape 211"/>
          <p:cNvSpPr txBox="1">
            <a:spLocks noGrp="1"/>
          </p:cNvSpPr>
          <p:nvPr>
            <p:ph type="body" idx="1"/>
          </p:nvPr>
        </p:nvSpPr>
        <p:spPr>
          <a:xfrm>
            <a:off x="636150" y="1965300"/>
            <a:ext cx="3842700" cy="3110999"/>
          </a:xfrm>
          <a:prstGeom prst="rect">
            <a:avLst/>
          </a:prstGeom>
        </p:spPr>
        <p:txBody>
          <a:bodyPr lIns="91425" tIns="91425" rIns="91425" bIns="91425" anchor="t" anchorCtr="0">
            <a:noAutofit/>
          </a:bodyPr>
          <a:lstStyle/>
          <a:p>
            <a:pPr marL="457200" lvl="0" indent="-381000" rtl="0">
              <a:spcBef>
                <a:spcPts val="0"/>
              </a:spcBef>
              <a:buSzPct val="100000"/>
              <a:buFont typeface="Arial"/>
              <a:buChar char="•"/>
            </a:pPr>
            <a:r>
              <a:rPr lang="en" sz="2400" dirty="0"/>
              <a:t>Both the system are used in prior studies.</a:t>
            </a:r>
          </a:p>
          <a:p>
            <a:pPr marL="457200" lvl="0" indent="-381000" rtl="0">
              <a:spcBef>
                <a:spcPts val="0"/>
              </a:spcBef>
              <a:buSzPct val="100000"/>
              <a:buFont typeface="Arial"/>
              <a:buChar char="•"/>
            </a:pPr>
            <a:r>
              <a:rPr lang="en" sz="2400" dirty="0"/>
              <a:t>DS2 comes with a load driver.</a:t>
            </a:r>
          </a:p>
          <a:p>
            <a:pPr marL="457200" lvl="0" indent="-381000" rtl="0">
              <a:spcBef>
                <a:spcPts val="0"/>
              </a:spcBef>
              <a:buSzPct val="100000"/>
              <a:buFont typeface="Arial"/>
              <a:buChar char="•"/>
            </a:pPr>
            <a:r>
              <a:rPr lang="en" sz="2400" dirty="0"/>
              <a:t>Cloudstore, we used JMeter to replicate the load. </a:t>
            </a:r>
          </a:p>
          <a:p>
            <a:pPr lvl="0" rtl="0">
              <a:spcBef>
                <a:spcPts val="0"/>
              </a:spcBef>
              <a:buNone/>
            </a:pPr>
            <a:endParaRPr sz="2500" dirty="0"/>
          </a:p>
          <a:p>
            <a:pPr lvl="0" rtl="0">
              <a:spcBef>
                <a:spcPts val="0"/>
              </a:spcBef>
              <a:buNone/>
            </a:pPr>
            <a:endParaRPr dirty="0"/>
          </a:p>
        </p:txBody>
      </p:sp>
    </p:spTree>
  </p:cSld>
  <p:clrMapOvr>
    <a:masterClrMapping/>
  </p:clrMapOvr>
  <mc:AlternateContent xmlns:mc="http://schemas.openxmlformats.org/markup-compatibility/2006" xmlns:p14="http://schemas.microsoft.com/office/powerpoint/2010/main">
    <mc:Choice Requires="p14">
      <p:transition spd="slow" p14:dur="2000" advTm="3427"/>
    </mc:Choice>
    <mc:Fallback xmlns="">
      <p:transition xmlns:p14="http://schemas.microsoft.com/office/powerpoint/2010/main" spd="slow" advTm="3427"/>
    </mc:Fallback>
  </mc:AlternateContent>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Shape 216"/>
          <p:cNvSpPr txBox="1">
            <a:spLocks noGrp="1"/>
          </p:cNvSpPr>
          <p:nvPr>
            <p:ph type="title"/>
          </p:nvPr>
        </p:nvSpPr>
        <p:spPr>
          <a:xfrm>
            <a:off x="311700" y="247000"/>
            <a:ext cx="8520600" cy="10104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Approach</a:t>
            </a:r>
          </a:p>
        </p:txBody>
      </p:sp>
      <p:sp>
        <p:nvSpPr>
          <p:cNvPr id="217" name="Shape 217"/>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18</a:t>
            </a:fld>
            <a:endParaRPr lang="en"/>
          </a:p>
        </p:txBody>
      </p:sp>
      <p:sp>
        <p:nvSpPr>
          <p:cNvPr id="218" name="Shape 218"/>
          <p:cNvSpPr txBox="1"/>
          <p:nvPr/>
        </p:nvSpPr>
        <p:spPr>
          <a:xfrm>
            <a:off x="914550" y="2712050"/>
            <a:ext cx="7344300" cy="3163800"/>
          </a:xfrm>
          <a:prstGeom prst="rect">
            <a:avLst/>
          </a:prstGeom>
          <a:noFill/>
          <a:ln>
            <a:noFill/>
          </a:ln>
        </p:spPr>
        <p:txBody>
          <a:bodyPr lIns="91425" tIns="91425" rIns="91425" bIns="91425" anchor="t" anchorCtr="0">
            <a:noAutofit/>
          </a:bodyPr>
          <a:lstStyle/>
          <a:p>
            <a:pPr lvl="0">
              <a:spcBef>
                <a:spcPts val="0"/>
              </a:spcBef>
              <a:buNone/>
            </a:pPr>
            <a:endParaRPr/>
          </a:p>
        </p:txBody>
      </p:sp>
      <p:sp>
        <p:nvSpPr>
          <p:cNvPr id="219" name="Shape 219"/>
          <p:cNvSpPr txBox="1">
            <a:spLocks noGrp="1"/>
          </p:cNvSpPr>
          <p:nvPr>
            <p:ph type="body" idx="1"/>
          </p:nvPr>
        </p:nvSpPr>
        <p:spPr>
          <a:xfrm>
            <a:off x="311700" y="2605149"/>
            <a:ext cx="8520600" cy="3921600"/>
          </a:xfrm>
          <a:prstGeom prst="rect">
            <a:avLst/>
          </a:prstGeom>
        </p:spPr>
        <p:txBody>
          <a:bodyPr lIns="91425" tIns="91425" rIns="91425" bIns="91425" anchor="t" anchorCtr="0">
            <a:noAutofit/>
          </a:bodyPr>
          <a:lstStyle/>
          <a:p>
            <a:pPr marL="495300" lvl="0" indent="-457200" rtl="0">
              <a:spcBef>
                <a:spcPts val="0"/>
              </a:spcBef>
              <a:buSzPct val="100000"/>
              <a:buFont typeface="Arial"/>
              <a:buChar char="•"/>
            </a:pPr>
            <a:r>
              <a:rPr lang="en" sz="3000" dirty="0"/>
              <a:t>We set up 3 nodes: Application, database and load driver.</a:t>
            </a:r>
          </a:p>
          <a:p>
            <a:pPr marL="495300" lvl="0" indent="-457200" rtl="0">
              <a:spcBef>
                <a:spcPts val="0"/>
              </a:spcBef>
              <a:buSzPct val="100000"/>
              <a:buFont typeface="Arial"/>
              <a:buChar char="•"/>
            </a:pPr>
            <a:r>
              <a:rPr lang="en" sz="3000" dirty="0"/>
              <a:t>One virtual environment set up on each node: </a:t>
            </a:r>
            <a:r>
              <a:rPr lang="en" sz="3000" i="1" dirty="0"/>
              <a:t>single tenancy.</a:t>
            </a:r>
          </a:p>
          <a:p>
            <a:pPr marL="495300" lvl="0" indent="-457200" rtl="0">
              <a:spcBef>
                <a:spcPts val="0"/>
              </a:spcBef>
              <a:buSzPct val="100000"/>
              <a:buFont typeface="Arial"/>
              <a:buChar char="•"/>
            </a:pPr>
            <a:r>
              <a:rPr lang="en" sz="3000" dirty="0"/>
              <a:t>We set up identical config. between the two environments. i.e. CPU 2 cores, Memory 3GB.</a:t>
            </a:r>
          </a:p>
          <a:p>
            <a:pPr lvl="0" rtl="0">
              <a:spcBef>
                <a:spcPts val="0"/>
              </a:spcBef>
              <a:buNone/>
            </a:pPr>
            <a:endParaRPr sz="3000" dirty="0"/>
          </a:p>
          <a:p>
            <a:pPr lvl="0" rtl="0">
              <a:spcBef>
                <a:spcPts val="0"/>
              </a:spcBef>
              <a:buNone/>
            </a:pPr>
            <a:endParaRPr dirty="0"/>
          </a:p>
        </p:txBody>
      </p:sp>
      <p:pic>
        <p:nvPicPr>
          <p:cNvPr id="220" name="Shape 220" descr="Snip20170710_2.png"/>
          <p:cNvPicPr preferRelativeResize="0"/>
          <p:nvPr/>
        </p:nvPicPr>
        <p:blipFill>
          <a:blip r:embed="rId3">
            <a:alphaModFix/>
          </a:blip>
          <a:stretch>
            <a:fillRect/>
          </a:stretch>
        </p:blipFill>
        <p:spPr>
          <a:xfrm>
            <a:off x="6631850" y="247000"/>
            <a:ext cx="2242600" cy="1198099"/>
          </a:xfrm>
          <a:prstGeom prst="rect">
            <a:avLst/>
          </a:prstGeom>
          <a:noFill/>
          <a:ln>
            <a:noFill/>
          </a:ln>
        </p:spPr>
      </p:pic>
      <p:sp>
        <p:nvSpPr>
          <p:cNvPr id="221" name="Shape 221"/>
          <p:cNvSpPr/>
          <p:nvPr/>
        </p:nvSpPr>
        <p:spPr>
          <a:xfrm>
            <a:off x="6631850" y="375325"/>
            <a:ext cx="1171500" cy="1096200"/>
          </a:xfrm>
          <a:prstGeom prst="rect">
            <a:avLst/>
          </a:prstGeom>
          <a:noFill/>
          <a:ln w="1905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Tree>
  </p:cSld>
  <p:clrMapOvr>
    <a:masterClrMapping/>
  </p:clrMapOvr>
  <mc:AlternateContent xmlns:mc="http://schemas.openxmlformats.org/markup-compatibility/2006" xmlns:p14="http://schemas.microsoft.com/office/powerpoint/2010/main">
    <mc:Choice Requires="p14">
      <p:transition spd="slow" p14:dur="2000" advTm="57500"/>
    </mc:Choice>
    <mc:Fallback xmlns="">
      <p:transition xmlns:p14="http://schemas.microsoft.com/office/powerpoint/2010/main" spd="slow" advTm="57500"/>
    </mc:Fallback>
  </mc:AlternateContent>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Shape 226"/>
          <p:cNvSpPr txBox="1">
            <a:spLocks noGrp="1"/>
          </p:cNvSpPr>
          <p:nvPr>
            <p:ph type="title"/>
          </p:nvPr>
        </p:nvSpPr>
        <p:spPr>
          <a:xfrm>
            <a:off x="311700" y="247000"/>
            <a:ext cx="8520600" cy="10104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Approach</a:t>
            </a:r>
          </a:p>
        </p:txBody>
      </p:sp>
      <p:sp>
        <p:nvSpPr>
          <p:cNvPr id="227" name="Shape 227"/>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19</a:t>
            </a:fld>
            <a:endParaRPr lang="en"/>
          </a:p>
        </p:txBody>
      </p:sp>
      <p:sp>
        <p:nvSpPr>
          <p:cNvPr id="228" name="Shape 228"/>
          <p:cNvSpPr/>
          <p:nvPr/>
        </p:nvSpPr>
        <p:spPr>
          <a:xfrm>
            <a:off x="311700" y="2854975"/>
            <a:ext cx="1293600" cy="1010400"/>
          </a:xfrm>
          <a:prstGeom prst="cube">
            <a:avLst>
              <a:gd name="adj" fmla="val 2500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000"/>
              <a:t>Load Driver</a:t>
            </a:r>
          </a:p>
        </p:txBody>
      </p:sp>
      <p:sp>
        <p:nvSpPr>
          <p:cNvPr id="229" name="Shape 229"/>
          <p:cNvSpPr/>
          <p:nvPr/>
        </p:nvSpPr>
        <p:spPr>
          <a:xfrm>
            <a:off x="2400300" y="1636575"/>
            <a:ext cx="1714500" cy="7638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000"/>
              <a:t>Physical Environment</a:t>
            </a:r>
          </a:p>
        </p:txBody>
      </p:sp>
      <p:sp>
        <p:nvSpPr>
          <p:cNvPr id="230" name="Shape 230"/>
          <p:cNvSpPr/>
          <p:nvPr/>
        </p:nvSpPr>
        <p:spPr>
          <a:xfrm>
            <a:off x="2400300" y="4142525"/>
            <a:ext cx="1714500" cy="7638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000"/>
              <a:t>Virtual Environment</a:t>
            </a:r>
          </a:p>
        </p:txBody>
      </p:sp>
      <p:cxnSp>
        <p:nvCxnSpPr>
          <p:cNvPr id="231" name="Shape 231"/>
          <p:cNvCxnSpPr>
            <a:stCxn id="228" idx="5"/>
            <a:endCxn id="229" idx="1"/>
          </p:cNvCxnSpPr>
          <p:nvPr/>
        </p:nvCxnSpPr>
        <p:spPr>
          <a:xfrm rot="10800000" flipH="1">
            <a:off x="1605300" y="2018575"/>
            <a:ext cx="795000" cy="1215300"/>
          </a:xfrm>
          <a:prstGeom prst="straightConnector1">
            <a:avLst/>
          </a:prstGeom>
          <a:noFill/>
          <a:ln w="9525" cap="flat" cmpd="sng">
            <a:solidFill>
              <a:schemeClr val="dk2"/>
            </a:solidFill>
            <a:prstDash val="solid"/>
            <a:round/>
            <a:headEnd type="none" w="lg" len="lg"/>
            <a:tailEnd type="triangle" w="lg" len="lg"/>
          </a:ln>
        </p:spPr>
      </p:cxnSp>
      <p:cxnSp>
        <p:nvCxnSpPr>
          <p:cNvPr id="232" name="Shape 232"/>
          <p:cNvCxnSpPr>
            <a:stCxn id="228" idx="5"/>
            <a:endCxn id="230" idx="1"/>
          </p:cNvCxnSpPr>
          <p:nvPr/>
        </p:nvCxnSpPr>
        <p:spPr>
          <a:xfrm>
            <a:off x="1605300" y="3233875"/>
            <a:ext cx="795000" cy="1290600"/>
          </a:xfrm>
          <a:prstGeom prst="straightConnector1">
            <a:avLst/>
          </a:prstGeom>
          <a:noFill/>
          <a:ln w="9525" cap="flat" cmpd="sng">
            <a:solidFill>
              <a:schemeClr val="dk2"/>
            </a:solidFill>
            <a:prstDash val="solid"/>
            <a:round/>
            <a:headEnd type="none" w="lg" len="lg"/>
            <a:tailEnd type="triangle" w="lg" len="lg"/>
          </a:ln>
        </p:spPr>
      </p:cxnSp>
      <p:sp>
        <p:nvSpPr>
          <p:cNvPr id="233" name="Shape 233"/>
          <p:cNvSpPr/>
          <p:nvPr/>
        </p:nvSpPr>
        <p:spPr>
          <a:xfrm>
            <a:off x="5018800" y="1044275"/>
            <a:ext cx="2166600" cy="4348800"/>
          </a:xfrm>
          <a:prstGeom prst="roundRect">
            <a:avLst>
              <a:gd name="adj" fmla="val 16667"/>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34" name="Shape 234"/>
          <p:cNvSpPr/>
          <p:nvPr/>
        </p:nvSpPr>
        <p:spPr>
          <a:xfrm>
            <a:off x="5159075" y="1296262"/>
            <a:ext cx="1808100" cy="7638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000"/>
              <a:t>Data Collection</a:t>
            </a:r>
          </a:p>
        </p:txBody>
      </p:sp>
      <p:cxnSp>
        <p:nvCxnSpPr>
          <p:cNvPr id="235" name="Shape 235"/>
          <p:cNvCxnSpPr>
            <a:stCxn id="229" idx="3"/>
            <a:endCxn id="233" idx="1"/>
          </p:cNvCxnSpPr>
          <p:nvPr/>
        </p:nvCxnSpPr>
        <p:spPr>
          <a:xfrm>
            <a:off x="4114800" y="2018475"/>
            <a:ext cx="903900" cy="1200300"/>
          </a:xfrm>
          <a:prstGeom prst="straightConnector1">
            <a:avLst/>
          </a:prstGeom>
          <a:noFill/>
          <a:ln w="9525" cap="flat" cmpd="sng">
            <a:solidFill>
              <a:schemeClr val="dk2"/>
            </a:solidFill>
            <a:prstDash val="solid"/>
            <a:round/>
            <a:headEnd type="none" w="lg" len="lg"/>
            <a:tailEnd type="triangle" w="lg" len="lg"/>
          </a:ln>
        </p:spPr>
      </p:cxnSp>
      <p:cxnSp>
        <p:nvCxnSpPr>
          <p:cNvPr id="236" name="Shape 236"/>
          <p:cNvCxnSpPr>
            <a:endCxn id="233" idx="1"/>
          </p:cNvCxnSpPr>
          <p:nvPr/>
        </p:nvCxnSpPr>
        <p:spPr>
          <a:xfrm rot="10800000" flipH="1">
            <a:off x="4114600" y="3218675"/>
            <a:ext cx="904200" cy="1278600"/>
          </a:xfrm>
          <a:prstGeom prst="straightConnector1">
            <a:avLst/>
          </a:prstGeom>
          <a:noFill/>
          <a:ln w="9525" cap="flat" cmpd="sng">
            <a:solidFill>
              <a:schemeClr val="dk2"/>
            </a:solidFill>
            <a:prstDash val="solid"/>
            <a:round/>
            <a:headEnd type="none" w="lg" len="lg"/>
            <a:tailEnd type="triangle" w="lg" len="lg"/>
          </a:ln>
        </p:spPr>
      </p:cxnSp>
      <p:sp>
        <p:nvSpPr>
          <p:cNvPr id="237" name="Shape 237"/>
          <p:cNvSpPr/>
          <p:nvPr/>
        </p:nvSpPr>
        <p:spPr>
          <a:xfrm>
            <a:off x="5097775" y="1257400"/>
            <a:ext cx="1930800" cy="877800"/>
          </a:xfrm>
          <a:prstGeom prst="rect">
            <a:avLst/>
          </a:prstGeom>
          <a:noFill/>
          <a:ln w="1905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pic>
        <p:nvPicPr>
          <p:cNvPr id="238" name="Shape 238"/>
          <p:cNvPicPr preferRelativeResize="0"/>
          <p:nvPr/>
        </p:nvPicPr>
        <p:blipFill>
          <a:blip r:embed="rId3">
            <a:alphaModFix/>
          </a:blip>
          <a:stretch>
            <a:fillRect/>
          </a:stretch>
        </p:blipFill>
        <p:spPr>
          <a:xfrm>
            <a:off x="5097775" y="5635305"/>
            <a:ext cx="427974" cy="427974"/>
          </a:xfrm>
          <a:prstGeom prst="rect">
            <a:avLst/>
          </a:prstGeom>
          <a:noFill/>
          <a:ln>
            <a:noFill/>
          </a:ln>
        </p:spPr>
      </p:pic>
      <p:sp>
        <p:nvSpPr>
          <p:cNvPr id="239" name="Shape 239"/>
          <p:cNvSpPr txBox="1"/>
          <p:nvPr/>
        </p:nvSpPr>
        <p:spPr>
          <a:xfrm>
            <a:off x="5525750" y="5586950"/>
            <a:ext cx="1502700" cy="524700"/>
          </a:xfrm>
          <a:prstGeom prst="rect">
            <a:avLst/>
          </a:prstGeom>
          <a:noFill/>
          <a:ln>
            <a:noFill/>
          </a:ln>
        </p:spPr>
        <p:txBody>
          <a:bodyPr lIns="91425" tIns="91425" rIns="91425" bIns="91425" anchor="t" anchorCtr="0">
            <a:noAutofit/>
          </a:bodyPr>
          <a:lstStyle/>
          <a:p>
            <a:pPr lvl="0" rtl="0">
              <a:spcBef>
                <a:spcPts val="0"/>
              </a:spcBef>
              <a:buNone/>
            </a:pPr>
            <a:r>
              <a:rPr lang="en" sz="2600"/>
              <a:t>Perfmon</a:t>
            </a:r>
          </a:p>
        </p:txBody>
      </p:sp>
    </p:spTree>
  </p:cSld>
  <p:clrMapOvr>
    <a:masterClrMapping/>
  </p:clrMapOvr>
  <mc:AlternateContent xmlns:mc="http://schemas.openxmlformats.org/markup-compatibility/2006" xmlns:p14="http://schemas.microsoft.com/office/powerpoint/2010/main">
    <mc:Choice Requires="p14">
      <p:transition spd="slow" p14:dur="2000" advTm="5317"/>
    </mc:Choice>
    <mc:Fallback xmlns="">
      <p:transition xmlns:p14="http://schemas.microsoft.com/office/powerpoint/2010/main" spd="slow" advTm="5317"/>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Shape 61"/>
          <p:cNvSpPr txBox="1">
            <a:spLocks noGrp="1"/>
          </p:cNvSpPr>
          <p:nvPr>
            <p:ph type="title"/>
          </p:nvPr>
        </p:nvSpPr>
        <p:spPr>
          <a:xfrm>
            <a:off x="311700" y="247000"/>
            <a:ext cx="8520600" cy="1761900"/>
          </a:xfrm>
          <a:prstGeom prst="rect">
            <a:avLst/>
          </a:prstGeom>
        </p:spPr>
        <p:txBody>
          <a:bodyPr lIns="91425" tIns="91425" rIns="91425" bIns="91425" anchor="t" anchorCtr="0">
            <a:noAutofit/>
          </a:bodyPr>
          <a:lstStyle/>
          <a:p>
            <a:pPr lvl="0">
              <a:spcBef>
                <a:spcPts val="0"/>
              </a:spcBef>
              <a:buNone/>
            </a:pPr>
            <a:r>
              <a:rPr lang="en" sz="4000" dirty="0">
                <a:solidFill>
                  <a:srgbClr val="CC0000"/>
                </a:solidFill>
              </a:rPr>
              <a:t>What are performance tests?</a:t>
            </a:r>
          </a:p>
        </p:txBody>
      </p:sp>
      <p:sp>
        <p:nvSpPr>
          <p:cNvPr id="62" name="Shape 62"/>
          <p:cNvSpPr txBox="1">
            <a:spLocks noGrp="1"/>
          </p:cNvSpPr>
          <p:nvPr>
            <p:ph type="body" idx="1"/>
          </p:nvPr>
        </p:nvSpPr>
        <p:spPr>
          <a:xfrm>
            <a:off x="311700" y="1831033"/>
            <a:ext cx="8520600" cy="4555200"/>
          </a:xfrm>
          <a:prstGeom prst="rect">
            <a:avLst/>
          </a:prstGeom>
        </p:spPr>
        <p:txBody>
          <a:bodyPr lIns="91425" tIns="91425" rIns="91425" bIns="91425" anchor="t" anchorCtr="0">
            <a:noAutofit/>
          </a:bodyPr>
          <a:lstStyle/>
          <a:p>
            <a:pPr marL="495300" lvl="0" indent="-457200" rtl="0">
              <a:spcBef>
                <a:spcPts val="0"/>
              </a:spcBef>
              <a:buSzPct val="100000"/>
              <a:buFont typeface="Arial"/>
              <a:buChar char="•"/>
            </a:pPr>
            <a:r>
              <a:rPr lang="en" sz="3000" dirty="0"/>
              <a:t>Performance assurance activities: ensuring software meets performance requirements.</a:t>
            </a:r>
          </a:p>
          <a:p>
            <a:pPr lvl="0" rtl="0">
              <a:spcBef>
                <a:spcPts val="0"/>
              </a:spcBef>
            </a:pPr>
            <a:endParaRPr lang="en" sz="3000" dirty="0"/>
          </a:p>
          <a:p>
            <a:pPr marL="495300" lvl="0" indent="-457200" rtl="0">
              <a:spcBef>
                <a:spcPts val="0"/>
              </a:spcBef>
              <a:buSzPct val="100000"/>
              <a:buFont typeface="Arial"/>
              <a:buChar char="•"/>
            </a:pPr>
            <a:r>
              <a:rPr lang="en" sz="3000" dirty="0"/>
              <a:t>Mimicking user behaviour.</a:t>
            </a:r>
          </a:p>
          <a:p>
            <a:pPr lvl="0">
              <a:spcBef>
                <a:spcPts val="0"/>
              </a:spcBef>
              <a:buNone/>
            </a:pPr>
            <a:endParaRPr sz="3000" dirty="0"/>
          </a:p>
        </p:txBody>
      </p:sp>
      <p:sp>
        <p:nvSpPr>
          <p:cNvPr id="63" name="Shape 63"/>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a:spcBef>
                <a:spcPts val="0"/>
              </a:spcBef>
              <a:buNone/>
            </a:pPr>
            <a:fld id="{00000000-1234-1234-1234-123412341234}" type="slidenum">
              <a:rPr lang="en"/>
              <a:t>2</a:t>
            </a:fld>
            <a:endParaRPr lang="en"/>
          </a:p>
        </p:txBody>
      </p:sp>
    </p:spTree>
  </p:cSld>
  <p:clrMapOvr>
    <a:masterClrMapping/>
  </p:clrMapOvr>
  <mc:AlternateContent xmlns:mc="http://schemas.openxmlformats.org/markup-compatibility/2006" xmlns:p14="http://schemas.microsoft.com/office/powerpoint/2010/main">
    <mc:Choice Requires="p14">
      <p:transition spd="slow" p14:dur="2000" advTm="3234"/>
    </mc:Choice>
    <mc:Fallback xmlns="">
      <p:transition xmlns:p14="http://schemas.microsoft.com/office/powerpoint/2010/main" spd="slow" advTm="3234"/>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Shape 244"/>
          <p:cNvSpPr txBox="1">
            <a:spLocks noGrp="1"/>
          </p:cNvSpPr>
          <p:nvPr>
            <p:ph type="title"/>
          </p:nvPr>
        </p:nvSpPr>
        <p:spPr>
          <a:xfrm>
            <a:off x="311700" y="247000"/>
            <a:ext cx="8520600" cy="10104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Approach</a:t>
            </a:r>
          </a:p>
        </p:txBody>
      </p:sp>
      <p:sp>
        <p:nvSpPr>
          <p:cNvPr id="245" name="Shape 245"/>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20</a:t>
            </a:fld>
            <a:endParaRPr lang="en"/>
          </a:p>
        </p:txBody>
      </p:sp>
      <p:sp>
        <p:nvSpPr>
          <p:cNvPr id="246" name="Shape 246"/>
          <p:cNvSpPr txBox="1"/>
          <p:nvPr/>
        </p:nvSpPr>
        <p:spPr>
          <a:xfrm>
            <a:off x="914550" y="2712050"/>
            <a:ext cx="7344300" cy="3163800"/>
          </a:xfrm>
          <a:prstGeom prst="rect">
            <a:avLst/>
          </a:prstGeom>
          <a:noFill/>
          <a:ln>
            <a:noFill/>
          </a:ln>
        </p:spPr>
        <p:txBody>
          <a:bodyPr lIns="91425" tIns="91425" rIns="91425" bIns="91425" anchor="t" anchorCtr="0">
            <a:noAutofit/>
          </a:bodyPr>
          <a:lstStyle/>
          <a:p>
            <a:pPr lvl="0" rtl="0">
              <a:spcBef>
                <a:spcPts val="0"/>
              </a:spcBef>
              <a:buNone/>
            </a:pPr>
            <a:endParaRPr/>
          </a:p>
        </p:txBody>
      </p:sp>
      <p:sp>
        <p:nvSpPr>
          <p:cNvPr id="247" name="Shape 247"/>
          <p:cNvSpPr txBox="1">
            <a:spLocks noGrp="1"/>
          </p:cNvSpPr>
          <p:nvPr>
            <p:ph type="body" idx="1"/>
          </p:nvPr>
        </p:nvSpPr>
        <p:spPr>
          <a:xfrm>
            <a:off x="268292" y="1252791"/>
            <a:ext cx="8520600" cy="2734865"/>
          </a:xfrm>
          <a:prstGeom prst="rect">
            <a:avLst/>
          </a:prstGeom>
        </p:spPr>
        <p:txBody>
          <a:bodyPr lIns="91425" tIns="91425" rIns="91425" bIns="91425" anchor="t" anchorCtr="0">
            <a:noAutofit/>
          </a:bodyPr>
          <a:lstStyle/>
          <a:p>
            <a:pPr lvl="0" rtl="0">
              <a:spcBef>
                <a:spcPts val="0"/>
              </a:spcBef>
              <a:buNone/>
            </a:pPr>
            <a:endParaRPr sz="3000" dirty="0"/>
          </a:p>
          <a:p>
            <a:pPr marL="495300" lvl="0" indent="-457200" rtl="0">
              <a:spcBef>
                <a:spcPts val="0"/>
              </a:spcBef>
              <a:buSzPct val="100000"/>
              <a:buFont typeface="Arial"/>
              <a:buChar char="•"/>
            </a:pPr>
            <a:r>
              <a:rPr lang="en" sz="3000" dirty="0"/>
              <a:t>We used </a:t>
            </a:r>
            <a:r>
              <a:rPr lang="en" sz="3000" b="1" i="1" dirty="0"/>
              <a:t>PERFMON</a:t>
            </a:r>
            <a:r>
              <a:rPr lang="en" sz="3000" dirty="0"/>
              <a:t> to monitor application and database server</a:t>
            </a:r>
            <a:r>
              <a:rPr lang="en" sz="3000" dirty="0" smtClean="0"/>
              <a:t>.</a:t>
            </a:r>
            <a:endParaRPr lang="en-US" sz="3000" dirty="0" smtClean="0"/>
          </a:p>
          <a:p>
            <a:pPr marL="495300" lvl="0" indent="-457200" rtl="0">
              <a:spcBef>
                <a:spcPts val="0"/>
              </a:spcBef>
              <a:buSzPct val="100000"/>
              <a:buFont typeface="Arial"/>
              <a:buChar char="•"/>
            </a:pPr>
            <a:r>
              <a:rPr lang="en-US" sz="3000" dirty="0" smtClean="0"/>
              <a:t>We recorded </a:t>
            </a:r>
            <a:r>
              <a:rPr lang="en-US" sz="3000" i="1" dirty="0" smtClean="0"/>
              <a:t>all</a:t>
            </a:r>
            <a:r>
              <a:rPr lang="en-US" sz="3000" dirty="0" smtClean="0"/>
              <a:t> the performance metrics available.</a:t>
            </a:r>
            <a:endParaRPr sz="3000" dirty="0"/>
          </a:p>
          <a:p>
            <a:pPr lvl="0" rtl="0">
              <a:spcBef>
                <a:spcPts val="0"/>
              </a:spcBef>
              <a:buNone/>
            </a:pPr>
            <a:endParaRPr sz="3000" dirty="0"/>
          </a:p>
          <a:p>
            <a:pPr lvl="0" rtl="0">
              <a:spcBef>
                <a:spcPts val="0"/>
              </a:spcBef>
              <a:buNone/>
            </a:pPr>
            <a:endParaRPr dirty="0"/>
          </a:p>
        </p:txBody>
      </p:sp>
      <p:pic>
        <p:nvPicPr>
          <p:cNvPr id="248" name="Shape 248" descr="Snip20170710_2.png"/>
          <p:cNvPicPr preferRelativeResize="0"/>
          <p:nvPr/>
        </p:nvPicPr>
        <p:blipFill>
          <a:blip r:embed="rId4">
            <a:alphaModFix/>
          </a:blip>
          <a:stretch>
            <a:fillRect/>
          </a:stretch>
        </p:blipFill>
        <p:spPr>
          <a:xfrm>
            <a:off x="6631850" y="247000"/>
            <a:ext cx="2242600" cy="1198099"/>
          </a:xfrm>
          <a:prstGeom prst="rect">
            <a:avLst/>
          </a:prstGeom>
          <a:noFill/>
          <a:ln>
            <a:noFill/>
          </a:ln>
        </p:spPr>
      </p:pic>
      <p:sp>
        <p:nvSpPr>
          <p:cNvPr id="249" name="Shape 249"/>
          <p:cNvSpPr/>
          <p:nvPr/>
        </p:nvSpPr>
        <p:spPr>
          <a:xfrm>
            <a:off x="7805400" y="320300"/>
            <a:ext cx="633600" cy="260400"/>
          </a:xfrm>
          <a:prstGeom prst="rect">
            <a:avLst/>
          </a:prstGeom>
          <a:noFill/>
          <a:ln w="1905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pic>
        <p:nvPicPr>
          <p:cNvPr id="250" name="Shape 250"/>
          <p:cNvPicPr preferRelativeResize="0"/>
          <p:nvPr/>
        </p:nvPicPr>
        <p:blipFill>
          <a:blip r:embed="rId5">
            <a:alphaModFix/>
          </a:blip>
          <a:stretch>
            <a:fillRect/>
          </a:stretch>
        </p:blipFill>
        <p:spPr>
          <a:xfrm>
            <a:off x="914550" y="5095162"/>
            <a:ext cx="1066800" cy="1057275"/>
          </a:xfrm>
          <a:prstGeom prst="rect">
            <a:avLst/>
          </a:prstGeom>
          <a:noFill/>
          <a:ln>
            <a:noFill/>
          </a:ln>
        </p:spPr>
      </p:pic>
      <p:pic>
        <p:nvPicPr>
          <p:cNvPr id="251" name="Shape 251"/>
          <p:cNvPicPr preferRelativeResize="0"/>
          <p:nvPr/>
        </p:nvPicPr>
        <p:blipFill>
          <a:blip r:embed="rId6">
            <a:alphaModFix/>
          </a:blip>
          <a:stretch>
            <a:fillRect/>
          </a:stretch>
        </p:blipFill>
        <p:spPr>
          <a:xfrm>
            <a:off x="3994925" y="5300550"/>
            <a:ext cx="654600" cy="646518"/>
          </a:xfrm>
          <a:prstGeom prst="rect">
            <a:avLst/>
          </a:prstGeom>
          <a:noFill/>
          <a:ln>
            <a:noFill/>
          </a:ln>
        </p:spPr>
      </p:pic>
      <p:pic>
        <p:nvPicPr>
          <p:cNvPr id="252" name="Shape 252"/>
          <p:cNvPicPr preferRelativeResize="0"/>
          <p:nvPr/>
        </p:nvPicPr>
        <p:blipFill>
          <a:blip r:embed="rId7">
            <a:alphaModFix/>
          </a:blip>
          <a:stretch>
            <a:fillRect/>
          </a:stretch>
        </p:blipFill>
        <p:spPr>
          <a:xfrm>
            <a:off x="6663100" y="5305354"/>
            <a:ext cx="654600" cy="636920"/>
          </a:xfrm>
          <a:prstGeom prst="rect">
            <a:avLst/>
          </a:prstGeom>
          <a:noFill/>
          <a:ln>
            <a:noFill/>
          </a:ln>
        </p:spPr>
      </p:pic>
      <p:sp>
        <p:nvSpPr>
          <p:cNvPr id="253" name="Shape 253"/>
          <p:cNvSpPr txBox="1"/>
          <p:nvPr/>
        </p:nvSpPr>
        <p:spPr>
          <a:xfrm>
            <a:off x="1050300" y="6217625"/>
            <a:ext cx="795300" cy="366900"/>
          </a:xfrm>
          <a:prstGeom prst="rect">
            <a:avLst/>
          </a:prstGeom>
          <a:noFill/>
          <a:ln>
            <a:noFill/>
          </a:ln>
        </p:spPr>
        <p:txBody>
          <a:bodyPr lIns="91425" tIns="91425" rIns="91425" bIns="91425" anchor="t" anchorCtr="0">
            <a:noAutofit/>
          </a:bodyPr>
          <a:lstStyle/>
          <a:p>
            <a:pPr lvl="0">
              <a:spcBef>
                <a:spcPts val="0"/>
              </a:spcBef>
              <a:buNone/>
            </a:pPr>
            <a:r>
              <a:rPr lang="en" sz="2000"/>
              <a:t>CPU</a:t>
            </a:r>
          </a:p>
          <a:p>
            <a:pPr lvl="0">
              <a:spcBef>
                <a:spcPts val="0"/>
              </a:spcBef>
              <a:buNone/>
            </a:pPr>
            <a:endParaRPr/>
          </a:p>
        </p:txBody>
      </p:sp>
      <p:sp>
        <p:nvSpPr>
          <p:cNvPr id="254" name="Shape 254"/>
          <p:cNvSpPr txBox="1"/>
          <p:nvPr/>
        </p:nvSpPr>
        <p:spPr>
          <a:xfrm>
            <a:off x="6452373" y="6153125"/>
            <a:ext cx="1266899" cy="495900"/>
          </a:xfrm>
          <a:prstGeom prst="rect">
            <a:avLst/>
          </a:prstGeom>
          <a:noFill/>
          <a:ln>
            <a:noFill/>
          </a:ln>
        </p:spPr>
        <p:txBody>
          <a:bodyPr lIns="91425" tIns="91425" rIns="91425" bIns="91425" anchor="t" anchorCtr="0">
            <a:noAutofit/>
          </a:bodyPr>
          <a:lstStyle/>
          <a:p>
            <a:pPr lvl="0">
              <a:spcBef>
                <a:spcPts val="0"/>
              </a:spcBef>
              <a:buNone/>
            </a:pPr>
            <a:r>
              <a:rPr lang="en" sz="2000"/>
              <a:t>Memory</a:t>
            </a:r>
          </a:p>
        </p:txBody>
      </p:sp>
      <p:sp>
        <p:nvSpPr>
          <p:cNvPr id="255" name="Shape 255"/>
          <p:cNvSpPr txBox="1"/>
          <p:nvPr/>
        </p:nvSpPr>
        <p:spPr>
          <a:xfrm>
            <a:off x="3730475" y="6184625"/>
            <a:ext cx="1183500" cy="432900"/>
          </a:xfrm>
          <a:prstGeom prst="rect">
            <a:avLst/>
          </a:prstGeom>
          <a:noFill/>
          <a:ln>
            <a:noFill/>
          </a:ln>
        </p:spPr>
        <p:txBody>
          <a:bodyPr lIns="91425" tIns="91425" rIns="91425" bIns="91425" anchor="t" anchorCtr="0">
            <a:noAutofit/>
          </a:bodyPr>
          <a:lstStyle/>
          <a:p>
            <a:pPr lvl="0" rtl="0">
              <a:spcBef>
                <a:spcPts val="0"/>
              </a:spcBef>
              <a:buNone/>
            </a:pPr>
            <a:r>
              <a:rPr lang="en" sz="2000"/>
              <a:t>I/O Ops</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55537"/>
    </mc:Choice>
    <mc:Fallback xmlns="">
      <p:transition xmlns:p14="http://schemas.microsoft.com/office/powerpoint/2010/main" spd="slow" advTm="55537"/>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6"/>
                                        </p:tgtEl>
                                        <p:attrNameLst>
                                          <p:attrName>style.visibility</p:attrName>
                                        </p:attrNameLst>
                                      </p:cBhvr>
                                      <p:to>
                                        <p:strVal val="visible"/>
                                      </p:to>
                                    </p:set>
                                    <p:animEffect transition="in" filter="fade">
                                      <p:cBhvr>
                                        <p:cTn id="7" dur="1000"/>
                                        <p:tgtEl>
                                          <p:spTgt spid="246"/>
                                        </p:tgtEl>
                                      </p:cBhvr>
                                    </p:animEffect>
                                  </p:childTnLst>
                                </p:cTn>
                              </p:par>
                              <p:par>
                                <p:cTn id="8" presetID="10" presetClass="entr" presetSubtype="0" fill="hold" nodeType="withEffect">
                                  <p:stCondLst>
                                    <p:cond delay="0"/>
                                  </p:stCondLst>
                                  <p:childTnLst>
                                    <p:set>
                                      <p:cBhvr>
                                        <p:cTn id="9" dur="1" fill="hold">
                                          <p:stCondLst>
                                            <p:cond delay="0"/>
                                          </p:stCondLst>
                                        </p:cTn>
                                        <p:tgtEl>
                                          <p:spTgt spid="250"/>
                                        </p:tgtEl>
                                        <p:attrNameLst>
                                          <p:attrName>style.visibility</p:attrName>
                                        </p:attrNameLst>
                                      </p:cBhvr>
                                      <p:to>
                                        <p:strVal val="visible"/>
                                      </p:to>
                                    </p:set>
                                    <p:animEffect transition="in" filter="fade">
                                      <p:cBhvr>
                                        <p:cTn id="10" dur="1000"/>
                                        <p:tgtEl>
                                          <p:spTgt spid="250"/>
                                        </p:tgtEl>
                                      </p:cBhvr>
                                    </p:animEffect>
                                  </p:childTnLst>
                                </p:cTn>
                              </p:par>
                              <p:par>
                                <p:cTn id="11" presetID="10" presetClass="entr" presetSubtype="0" fill="hold" nodeType="withEffect">
                                  <p:stCondLst>
                                    <p:cond delay="0"/>
                                  </p:stCondLst>
                                  <p:childTnLst>
                                    <p:set>
                                      <p:cBhvr>
                                        <p:cTn id="12" dur="1" fill="hold">
                                          <p:stCondLst>
                                            <p:cond delay="0"/>
                                          </p:stCondLst>
                                        </p:cTn>
                                        <p:tgtEl>
                                          <p:spTgt spid="251"/>
                                        </p:tgtEl>
                                        <p:attrNameLst>
                                          <p:attrName>style.visibility</p:attrName>
                                        </p:attrNameLst>
                                      </p:cBhvr>
                                      <p:to>
                                        <p:strVal val="visible"/>
                                      </p:to>
                                    </p:set>
                                    <p:animEffect transition="in" filter="fade">
                                      <p:cBhvr>
                                        <p:cTn id="13" dur="1000"/>
                                        <p:tgtEl>
                                          <p:spTgt spid="251"/>
                                        </p:tgtEl>
                                      </p:cBhvr>
                                    </p:animEffect>
                                  </p:childTnLst>
                                </p:cTn>
                              </p:par>
                              <p:par>
                                <p:cTn id="14" presetID="10" presetClass="entr" presetSubtype="0" fill="hold" nodeType="withEffect">
                                  <p:stCondLst>
                                    <p:cond delay="0"/>
                                  </p:stCondLst>
                                  <p:childTnLst>
                                    <p:set>
                                      <p:cBhvr>
                                        <p:cTn id="15" dur="1" fill="hold">
                                          <p:stCondLst>
                                            <p:cond delay="0"/>
                                          </p:stCondLst>
                                        </p:cTn>
                                        <p:tgtEl>
                                          <p:spTgt spid="252"/>
                                        </p:tgtEl>
                                        <p:attrNameLst>
                                          <p:attrName>style.visibility</p:attrName>
                                        </p:attrNameLst>
                                      </p:cBhvr>
                                      <p:to>
                                        <p:strVal val="visible"/>
                                      </p:to>
                                    </p:set>
                                    <p:animEffect transition="in" filter="fade">
                                      <p:cBhvr>
                                        <p:cTn id="16" dur="1000"/>
                                        <p:tgtEl>
                                          <p:spTgt spid="252"/>
                                        </p:tgtEl>
                                      </p:cBhvr>
                                    </p:animEffect>
                                  </p:childTnLst>
                                </p:cTn>
                              </p:par>
                              <p:par>
                                <p:cTn id="17" presetID="10" presetClass="entr" presetSubtype="0" fill="hold" nodeType="withEffect">
                                  <p:stCondLst>
                                    <p:cond delay="0"/>
                                  </p:stCondLst>
                                  <p:childTnLst>
                                    <p:set>
                                      <p:cBhvr>
                                        <p:cTn id="18" dur="1" fill="hold">
                                          <p:stCondLst>
                                            <p:cond delay="0"/>
                                          </p:stCondLst>
                                        </p:cTn>
                                        <p:tgtEl>
                                          <p:spTgt spid="253"/>
                                        </p:tgtEl>
                                        <p:attrNameLst>
                                          <p:attrName>style.visibility</p:attrName>
                                        </p:attrNameLst>
                                      </p:cBhvr>
                                      <p:to>
                                        <p:strVal val="visible"/>
                                      </p:to>
                                    </p:set>
                                    <p:animEffect transition="in" filter="fade">
                                      <p:cBhvr>
                                        <p:cTn id="19" dur="1000"/>
                                        <p:tgtEl>
                                          <p:spTgt spid="253"/>
                                        </p:tgtEl>
                                      </p:cBhvr>
                                    </p:animEffect>
                                  </p:childTnLst>
                                </p:cTn>
                              </p:par>
                              <p:par>
                                <p:cTn id="20" presetID="10" presetClass="entr" presetSubtype="0" fill="hold" nodeType="withEffect">
                                  <p:stCondLst>
                                    <p:cond delay="0"/>
                                  </p:stCondLst>
                                  <p:childTnLst>
                                    <p:set>
                                      <p:cBhvr>
                                        <p:cTn id="21" dur="1" fill="hold">
                                          <p:stCondLst>
                                            <p:cond delay="0"/>
                                          </p:stCondLst>
                                        </p:cTn>
                                        <p:tgtEl>
                                          <p:spTgt spid="254"/>
                                        </p:tgtEl>
                                        <p:attrNameLst>
                                          <p:attrName>style.visibility</p:attrName>
                                        </p:attrNameLst>
                                      </p:cBhvr>
                                      <p:to>
                                        <p:strVal val="visible"/>
                                      </p:to>
                                    </p:set>
                                    <p:animEffect transition="in" filter="fade">
                                      <p:cBhvr>
                                        <p:cTn id="22" dur="1000"/>
                                        <p:tgtEl>
                                          <p:spTgt spid="254"/>
                                        </p:tgtEl>
                                      </p:cBhvr>
                                    </p:animEffect>
                                  </p:childTnLst>
                                </p:cTn>
                              </p:par>
                              <p:par>
                                <p:cTn id="23" presetID="10" presetClass="entr" presetSubtype="0" fill="hold" nodeType="withEffect">
                                  <p:stCondLst>
                                    <p:cond delay="0"/>
                                  </p:stCondLst>
                                  <p:childTnLst>
                                    <p:set>
                                      <p:cBhvr>
                                        <p:cTn id="24" dur="1" fill="hold">
                                          <p:stCondLst>
                                            <p:cond delay="0"/>
                                          </p:stCondLst>
                                        </p:cTn>
                                        <p:tgtEl>
                                          <p:spTgt spid="255"/>
                                        </p:tgtEl>
                                        <p:attrNameLst>
                                          <p:attrName>style.visibility</p:attrName>
                                        </p:attrNameLst>
                                      </p:cBhvr>
                                      <p:to>
                                        <p:strVal val="visible"/>
                                      </p:to>
                                    </p:set>
                                    <p:animEffect transition="in" filter="fade">
                                      <p:cBhvr>
                                        <p:cTn id="25" dur="1000"/>
                                        <p:tgtEl>
                                          <p:spTgt spid="2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Shape 260"/>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21</a:t>
            </a:fld>
            <a:endParaRPr lang="en"/>
          </a:p>
        </p:txBody>
      </p:sp>
      <p:sp>
        <p:nvSpPr>
          <p:cNvPr id="261" name="Shape 261"/>
          <p:cNvSpPr txBox="1"/>
          <p:nvPr/>
        </p:nvSpPr>
        <p:spPr>
          <a:xfrm>
            <a:off x="959400" y="1954350"/>
            <a:ext cx="7254600" cy="3921600"/>
          </a:xfrm>
          <a:prstGeom prst="rect">
            <a:avLst/>
          </a:prstGeom>
          <a:noFill/>
          <a:ln>
            <a:noFill/>
          </a:ln>
        </p:spPr>
        <p:txBody>
          <a:bodyPr lIns="91425" tIns="91425" rIns="91425" bIns="91425" anchor="t" anchorCtr="0">
            <a:noAutofit/>
          </a:bodyPr>
          <a:lstStyle/>
          <a:p>
            <a:pPr lvl="0">
              <a:spcBef>
                <a:spcPts val="0"/>
              </a:spcBef>
              <a:buNone/>
            </a:pPr>
            <a:endParaRPr/>
          </a:p>
        </p:txBody>
      </p:sp>
      <p:sp>
        <p:nvSpPr>
          <p:cNvPr id="262" name="Shape 262"/>
          <p:cNvSpPr txBox="1"/>
          <p:nvPr/>
        </p:nvSpPr>
        <p:spPr>
          <a:xfrm>
            <a:off x="914550" y="2712050"/>
            <a:ext cx="7344300" cy="3163800"/>
          </a:xfrm>
          <a:prstGeom prst="rect">
            <a:avLst/>
          </a:prstGeom>
          <a:noFill/>
          <a:ln>
            <a:noFill/>
          </a:ln>
        </p:spPr>
        <p:txBody>
          <a:bodyPr lIns="91425" tIns="91425" rIns="91425" bIns="91425" anchor="t" anchorCtr="0">
            <a:noAutofit/>
          </a:bodyPr>
          <a:lstStyle/>
          <a:p>
            <a:pPr lvl="0" rtl="0">
              <a:spcBef>
                <a:spcPts val="0"/>
              </a:spcBef>
              <a:buNone/>
            </a:pPr>
            <a:endParaRPr/>
          </a:p>
        </p:txBody>
      </p:sp>
      <p:sp>
        <p:nvSpPr>
          <p:cNvPr id="263" name="Shape 263"/>
          <p:cNvSpPr txBox="1">
            <a:spLocks noGrp="1"/>
          </p:cNvSpPr>
          <p:nvPr>
            <p:ph type="body" idx="1"/>
          </p:nvPr>
        </p:nvSpPr>
        <p:spPr>
          <a:xfrm>
            <a:off x="311700" y="2314596"/>
            <a:ext cx="8520600" cy="2957400"/>
          </a:xfrm>
          <a:prstGeom prst="rect">
            <a:avLst/>
          </a:prstGeom>
        </p:spPr>
        <p:txBody>
          <a:bodyPr lIns="91425" tIns="91425" rIns="91425" bIns="91425" anchor="t" anchorCtr="0">
            <a:noAutofit/>
          </a:bodyPr>
          <a:lstStyle/>
          <a:p>
            <a:pPr marL="495300" lvl="0" indent="-457200" rtl="0">
              <a:spcBef>
                <a:spcPts val="0"/>
              </a:spcBef>
              <a:buSzPct val="100000"/>
              <a:buFont typeface="Arial"/>
              <a:buChar char="•"/>
            </a:pPr>
            <a:r>
              <a:rPr lang="en" sz="3000" i="1" dirty="0"/>
              <a:t>Workload</a:t>
            </a:r>
            <a:r>
              <a:rPr lang="en" sz="3000" dirty="0"/>
              <a:t> variation introduced by number of threads (threads=users) .</a:t>
            </a:r>
          </a:p>
          <a:p>
            <a:pPr marL="495300" lvl="0" indent="-457200" rtl="0">
              <a:spcBef>
                <a:spcPts val="0"/>
              </a:spcBef>
              <a:buSzPct val="100000"/>
              <a:buFont typeface="Arial"/>
              <a:buChar char="•"/>
            </a:pPr>
            <a:r>
              <a:rPr lang="en" sz="3000" dirty="0"/>
              <a:t>The </a:t>
            </a:r>
            <a:r>
              <a:rPr lang="en" sz="3000" dirty="0" smtClean="0"/>
              <a:t>variation of </a:t>
            </a:r>
            <a:r>
              <a:rPr lang="en-US" sz="3000" i="1" dirty="0" smtClean="0"/>
              <a:t># of threads </a:t>
            </a:r>
            <a:r>
              <a:rPr lang="en" sz="3000" dirty="0" smtClean="0"/>
              <a:t>was </a:t>
            </a:r>
            <a:r>
              <a:rPr lang="en" sz="3000" b="1" dirty="0"/>
              <a:t>identical</a:t>
            </a:r>
            <a:r>
              <a:rPr lang="en" sz="3000" dirty="0"/>
              <a:t>, </a:t>
            </a:r>
            <a:r>
              <a:rPr lang="en" sz="3000" b="1" dirty="0"/>
              <a:t>periodic</a:t>
            </a:r>
            <a:r>
              <a:rPr lang="en" sz="3000" dirty="0"/>
              <a:t> and </a:t>
            </a:r>
            <a:r>
              <a:rPr lang="en" sz="3000" b="1" dirty="0"/>
              <a:t>random</a:t>
            </a:r>
            <a:r>
              <a:rPr lang="en" sz="3000" dirty="0"/>
              <a:t> across the environments.</a:t>
            </a:r>
          </a:p>
          <a:p>
            <a:pPr marL="495300" lvl="0" indent="-457200" rtl="0">
              <a:spcBef>
                <a:spcPts val="0"/>
              </a:spcBef>
              <a:buSzPct val="100000"/>
              <a:buFont typeface="Arial"/>
              <a:buChar char="•"/>
            </a:pPr>
            <a:r>
              <a:rPr lang="en" sz="3000" dirty="0"/>
              <a:t>Runtime for the test: 9+ hours.</a:t>
            </a:r>
          </a:p>
          <a:p>
            <a:pPr lvl="0" rtl="0">
              <a:spcBef>
                <a:spcPts val="0"/>
              </a:spcBef>
              <a:buNone/>
            </a:pPr>
            <a:endParaRPr sz="3000" dirty="0"/>
          </a:p>
          <a:p>
            <a:pPr lvl="0" rtl="0">
              <a:spcBef>
                <a:spcPts val="0"/>
              </a:spcBef>
              <a:buNone/>
            </a:pPr>
            <a:endParaRPr dirty="0"/>
          </a:p>
        </p:txBody>
      </p:sp>
      <p:pic>
        <p:nvPicPr>
          <p:cNvPr id="264" name="Shape 264" descr="Snip20170710_2.png"/>
          <p:cNvPicPr preferRelativeResize="0"/>
          <p:nvPr/>
        </p:nvPicPr>
        <p:blipFill>
          <a:blip r:embed="rId3">
            <a:alphaModFix/>
          </a:blip>
          <a:stretch>
            <a:fillRect/>
          </a:stretch>
        </p:blipFill>
        <p:spPr>
          <a:xfrm>
            <a:off x="6631850" y="247000"/>
            <a:ext cx="2242600" cy="1198099"/>
          </a:xfrm>
          <a:prstGeom prst="rect">
            <a:avLst/>
          </a:prstGeom>
          <a:noFill/>
          <a:ln>
            <a:noFill/>
          </a:ln>
        </p:spPr>
      </p:pic>
      <p:sp>
        <p:nvSpPr>
          <p:cNvPr id="265" name="Shape 265"/>
          <p:cNvSpPr/>
          <p:nvPr/>
        </p:nvSpPr>
        <p:spPr>
          <a:xfrm>
            <a:off x="6631850" y="375325"/>
            <a:ext cx="1171500" cy="1096200"/>
          </a:xfrm>
          <a:prstGeom prst="rect">
            <a:avLst/>
          </a:prstGeom>
          <a:noFill/>
          <a:ln w="1905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66" name="Shape 266"/>
          <p:cNvSpPr txBox="1">
            <a:spLocks noGrp="1"/>
          </p:cNvSpPr>
          <p:nvPr>
            <p:ph type="title"/>
          </p:nvPr>
        </p:nvSpPr>
        <p:spPr>
          <a:xfrm>
            <a:off x="311700" y="247000"/>
            <a:ext cx="8520600" cy="10104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Approach</a:t>
            </a:r>
          </a:p>
        </p:txBody>
      </p:sp>
    </p:spTree>
  </p:cSld>
  <p:clrMapOvr>
    <a:masterClrMapping/>
  </p:clrMapOvr>
  <mc:AlternateContent xmlns:mc="http://schemas.openxmlformats.org/markup-compatibility/2006" xmlns:p14="http://schemas.microsoft.com/office/powerpoint/2010/main">
    <mc:Choice Requires="p14">
      <p:transition spd="slow" p14:dur="2000" advTm="59106"/>
    </mc:Choice>
    <mc:Fallback xmlns="">
      <p:transition xmlns:p14="http://schemas.microsoft.com/office/powerpoint/2010/main" spd="slow" advTm="59106"/>
    </mc:Fallback>
  </mc:AlternateContent>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Shape 271"/>
          <p:cNvSpPr txBox="1">
            <a:spLocks noGrp="1"/>
          </p:cNvSpPr>
          <p:nvPr>
            <p:ph type="title"/>
          </p:nvPr>
        </p:nvSpPr>
        <p:spPr>
          <a:xfrm>
            <a:off x="311700" y="247000"/>
            <a:ext cx="8520600" cy="10104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Approach</a:t>
            </a:r>
          </a:p>
        </p:txBody>
      </p:sp>
      <p:sp>
        <p:nvSpPr>
          <p:cNvPr id="272" name="Shape 272"/>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22</a:t>
            </a:fld>
            <a:endParaRPr lang="en"/>
          </a:p>
        </p:txBody>
      </p:sp>
      <p:sp>
        <p:nvSpPr>
          <p:cNvPr id="273" name="Shape 273"/>
          <p:cNvSpPr/>
          <p:nvPr/>
        </p:nvSpPr>
        <p:spPr>
          <a:xfrm>
            <a:off x="311700" y="2854975"/>
            <a:ext cx="1293600" cy="1010400"/>
          </a:xfrm>
          <a:prstGeom prst="cube">
            <a:avLst>
              <a:gd name="adj" fmla="val 2500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000"/>
              <a:t>Load Driver</a:t>
            </a:r>
          </a:p>
        </p:txBody>
      </p:sp>
      <p:sp>
        <p:nvSpPr>
          <p:cNvPr id="274" name="Shape 274"/>
          <p:cNvSpPr/>
          <p:nvPr/>
        </p:nvSpPr>
        <p:spPr>
          <a:xfrm>
            <a:off x="2400300" y="1636575"/>
            <a:ext cx="1714500" cy="7638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000"/>
              <a:t>Physical Environment</a:t>
            </a:r>
          </a:p>
        </p:txBody>
      </p:sp>
      <p:sp>
        <p:nvSpPr>
          <p:cNvPr id="275" name="Shape 275"/>
          <p:cNvSpPr/>
          <p:nvPr/>
        </p:nvSpPr>
        <p:spPr>
          <a:xfrm>
            <a:off x="2400300" y="4142525"/>
            <a:ext cx="1714500" cy="7638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000"/>
              <a:t>Virtual Environment</a:t>
            </a:r>
          </a:p>
        </p:txBody>
      </p:sp>
      <p:cxnSp>
        <p:nvCxnSpPr>
          <p:cNvPr id="276" name="Shape 276"/>
          <p:cNvCxnSpPr>
            <a:stCxn id="273" idx="5"/>
            <a:endCxn id="274" idx="1"/>
          </p:cNvCxnSpPr>
          <p:nvPr/>
        </p:nvCxnSpPr>
        <p:spPr>
          <a:xfrm rot="10800000" flipH="1">
            <a:off x="1605300" y="2018575"/>
            <a:ext cx="795000" cy="1215300"/>
          </a:xfrm>
          <a:prstGeom prst="straightConnector1">
            <a:avLst/>
          </a:prstGeom>
          <a:noFill/>
          <a:ln w="9525" cap="flat" cmpd="sng">
            <a:solidFill>
              <a:schemeClr val="dk2"/>
            </a:solidFill>
            <a:prstDash val="solid"/>
            <a:round/>
            <a:headEnd type="none" w="lg" len="lg"/>
            <a:tailEnd type="triangle" w="lg" len="lg"/>
          </a:ln>
        </p:spPr>
      </p:cxnSp>
      <p:cxnSp>
        <p:nvCxnSpPr>
          <p:cNvPr id="277" name="Shape 277"/>
          <p:cNvCxnSpPr>
            <a:stCxn id="273" idx="5"/>
            <a:endCxn id="275" idx="1"/>
          </p:cNvCxnSpPr>
          <p:nvPr/>
        </p:nvCxnSpPr>
        <p:spPr>
          <a:xfrm>
            <a:off x="1605300" y="3233875"/>
            <a:ext cx="795000" cy="1290600"/>
          </a:xfrm>
          <a:prstGeom prst="straightConnector1">
            <a:avLst/>
          </a:prstGeom>
          <a:noFill/>
          <a:ln w="9525" cap="flat" cmpd="sng">
            <a:solidFill>
              <a:schemeClr val="dk2"/>
            </a:solidFill>
            <a:prstDash val="solid"/>
            <a:round/>
            <a:headEnd type="none" w="lg" len="lg"/>
            <a:tailEnd type="triangle" w="lg" len="lg"/>
          </a:ln>
        </p:spPr>
      </p:cxnSp>
      <p:sp>
        <p:nvSpPr>
          <p:cNvPr id="278" name="Shape 278"/>
          <p:cNvSpPr/>
          <p:nvPr/>
        </p:nvSpPr>
        <p:spPr>
          <a:xfrm>
            <a:off x="5018800" y="1075450"/>
            <a:ext cx="2073000" cy="4317600"/>
          </a:xfrm>
          <a:prstGeom prst="roundRect">
            <a:avLst>
              <a:gd name="adj" fmla="val 16667"/>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79" name="Shape 279"/>
          <p:cNvSpPr/>
          <p:nvPr/>
        </p:nvSpPr>
        <p:spPr>
          <a:xfrm>
            <a:off x="5159075" y="1296262"/>
            <a:ext cx="1808100" cy="7638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000"/>
              <a:t>Data Collection</a:t>
            </a:r>
          </a:p>
        </p:txBody>
      </p:sp>
      <p:sp>
        <p:nvSpPr>
          <p:cNvPr id="280" name="Shape 280"/>
          <p:cNvSpPr/>
          <p:nvPr/>
        </p:nvSpPr>
        <p:spPr>
          <a:xfrm>
            <a:off x="5159075" y="2738825"/>
            <a:ext cx="1808100" cy="8928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1800"/>
              <a:t>Data Preprocessing</a:t>
            </a:r>
          </a:p>
        </p:txBody>
      </p:sp>
      <p:cxnSp>
        <p:nvCxnSpPr>
          <p:cNvPr id="281" name="Shape 281"/>
          <p:cNvCxnSpPr>
            <a:stCxn id="274" idx="3"/>
            <a:endCxn id="278" idx="1"/>
          </p:cNvCxnSpPr>
          <p:nvPr/>
        </p:nvCxnSpPr>
        <p:spPr>
          <a:xfrm>
            <a:off x="4114800" y="2018475"/>
            <a:ext cx="903900" cy="1215900"/>
          </a:xfrm>
          <a:prstGeom prst="straightConnector1">
            <a:avLst/>
          </a:prstGeom>
          <a:noFill/>
          <a:ln w="9525" cap="flat" cmpd="sng">
            <a:solidFill>
              <a:schemeClr val="dk2"/>
            </a:solidFill>
            <a:prstDash val="solid"/>
            <a:round/>
            <a:headEnd type="none" w="lg" len="lg"/>
            <a:tailEnd type="triangle" w="lg" len="lg"/>
          </a:ln>
        </p:spPr>
      </p:cxnSp>
      <p:cxnSp>
        <p:nvCxnSpPr>
          <p:cNvPr id="282" name="Shape 282"/>
          <p:cNvCxnSpPr>
            <a:endCxn id="278" idx="1"/>
          </p:cNvCxnSpPr>
          <p:nvPr/>
        </p:nvCxnSpPr>
        <p:spPr>
          <a:xfrm rot="10800000" flipH="1">
            <a:off x="4114600" y="3234250"/>
            <a:ext cx="904200" cy="1278600"/>
          </a:xfrm>
          <a:prstGeom prst="straightConnector1">
            <a:avLst/>
          </a:prstGeom>
          <a:noFill/>
          <a:ln w="9525" cap="flat" cmpd="sng">
            <a:solidFill>
              <a:schemeClr val="dk2"/>
            </a:solidFill>
            <a:prstDash val="solid"/>
            <a:round/>
            <a:headEnd type="none" w="lg" len="lg"/>
            <a:tailEnd type="triangle" w="lg" len="lg"/>
          </a:ln>
        </p:spPr>
      </p:cxnSp>
      <p:cxnSp>
        <p:nvCxnSpPr>
          <p:cNvPr id="283" name="Shape 283"/>
          <p:cNvCxnSpPr>
            <a:stCxn id="279" idx="2"/>
            <a:endCxn id="280" idx="0"/>
          </p:cNvCxnSpPr>
          <p:nvPr/>
        </p:nvCxnSpPr>
        <p:spPr>
          <a:xfrm>
            <a:off x="6063125" y="2060062"/>
            <a:ext cx="0" cy="678900"/>
          </a:xfrm>
          <a:prstGeom prst="straightConnector1">
            <a:avLst/>
          </a:prstGeom>
          <a:noFill/>
          <a:ln w="9525" cap="flat" cmpd="sng">
            <a:solidFill>
              <a:schemeClr val="dk2"/>
            </a:solidFill>
            <a:prstDash val="solid"/>
            <a:round/>
            <a:headEnd type="none" w="lg" len="lg"/>
            <a:tailEnd type="triangle" w="lg" len="lg"/>
          </a:ln>
        </p:spPr>
      </p:cxnSp>
      <p:sp>
        <p:nvSpPr>
          <p:cNvPr id="284" name="Shape 284"/>
          <p:cNvSpPr/>
          <p:nvPr/>
        </p:nvSpPr>
        <p:spPr>
          <a:xfrm>
            <a:off x="5159075" y="2644600"/>
            <a:ext cx="1808100" cy="1096200"/>
          </a:xfrm>
          <a:prstGeom prst="rect">
            <a:avLst/>
          </a:prstGeom>
          <a:noFill/>
          <a:ln w="1905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Tree>
  </p:cSld>
  <p:clrMapOvr>
    <a:masterClrMapping/>
  </p:clrMapOvr>
  <mc:AlternateContent xmlns:mc="http://schemas.openxmlformats.org/markup-compatibility/2006" xmlns:p14="http://schemas.microsoft.com/office/powerpoint/2010/main">
    <mc:Choice Requires="p14">
      <p:transition spd="slow" p14:dur="2000" advTm="2725"/>
    </mc:Choice>
    <mc:Fallback xmlns="">
      <p:transition xmlns:p14="http://schemas.microsoft.com/office/powerpoint/2010/main" spd="slow" advTm="2725"/>
    </mc:Fallback>
  </mc:AlternateContent>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Shape 289"/>
          <p:cNvSpPr txBox="1">
            <a:spLocks noGrp="1"/>
          </p:cNvSpPr>
          <p:nvPr>
            <p:ph type="title"/>
          </p:nvPr>
        </p:nvSpPr>
        <p:spPr>
          <a:xfrm>
            <a:off x="311700" y="247000"/>
            <a:ext cx="8520600" cy="10104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Approach</a:t>
            </a:r>
          </a:p>
        </p:txBody>
      </p:sp>
      <p:sp>
        <p:nvSpPr>
          <p:cNvPr id="290" name="Shape 290"/>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23</a:t>
            </a:fld>
            <a:endParaRPr lang="en"/>
          </a:p>
        </p:txBody>
      </p:sp>
      <p:sp>
        <p:nvSpPr>
          <p:cNvPr id="291" name="Shape 291"/>
          <p:cNvSpPr txBox="1">
            <a:spLocks noGrp="1"/>
          </p:cNvSpPr>
          <p:nvPr>
            <p:ph type="body" idx="1"/>
          </p:nvPr>
        </p:nvSpPr>
        <p:spPr>
          <a:xfrm>
            <a:off x="661575" y="1870350"/>
            <a:ext cx="2735700" cy="642300"/>
          </a:xfrm>
          <a:prstGeom prst="rect">
            <a:avLst/>
          </a:prstGeom>
        </p:spPr>
        <p:txBody>
          <a:bodyPr lIns="91425" tIns="91425" rIns="91425" bIns="91425" anchor="t" anchorCtr="0">
            <a:noAutofit/>
          </a:bodyPr>
          <a:lstStyle/>
          <a:p>
            <a:pPr lvl="0" rtl="0">
              <a:spcBef>
                <a:spcPts val="0"/>
              </a:spcBef>
              <a:buNone/>
            </a:pPr>
            <a:r>
              <a:rPr lang="en" sz="3000" b="1"/>
              <a:t>System Level</a:t>
            </a:r>
          </a:p>
          <a:p>
            <a:pPr lvl="0" rtl="0">
              <a:spcBef>
                <a:spcPts val="0"/>
              </a:spcBef>
              <a:buNone/>
            </a:pPr>
            <a:endParaRPr sz="3000"/>
          </a:p>
          <a:p>
            <a:pPr lvl="0" rtl="0">
              <a:spcBef>
                <a:spcPts val="0"/>
              </a:spcBef>
              <a:buNone/>
            </a:pPr>
            <a:endParaRPr/>
          </a:p>
        </p:txBody>
      </p:sp>
      <p:pic>
        <p:nvPicPr>
          <p:cNvPr id="292" name="Shape 292" descr="Snip20170710_2.png"/>
          <p:cNvPicPr preferRelativeResize="0"/>
          <p:nvPr/>
        </p:nvPicPr>
        <p:blipFill>
          <a:blip r:embed="rId4">
            <a:alphaModFix/>
          </a:blip>
          <a:stretch>
            <a:fillRect/>
          </a:stretch>
        </p:blipFill>
        <p:spPr>
          <a:xfrm>
            <a:off x="6631850" y="247000"/>
            <a:ext cx="2242600" cy="1198099"/>
          </a:xfrm>
          <a:prstGeom prst="rect">
            <a:avLst/>
          </a:prstGeom>
          <a:noFill/>
          <a:ln>
            <a:noFill/>
          </a:ln>
        </p:spPr>
      </p:pic>
      <p:sp>
        <p:nvSpPr>
          <p:cNvPr id="293" name="Shape 293"/>
          <p:cNvSpPr/>
          <p:nvPr/>
        </p:nvSpPr>
        <p:spPr>
          <a:xfrm>
            <a:off x="7787075" y="680925"/>
            <a:ext cx="633600" cy="260400"/>
          </a:xfrm>
          <a:prstGeom prst="rect">
            <a:avLst/>
          </a:prstGeom>
          <a:noFill/>
          <a:ln w="1905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94" name="Shape 294"/>
          <p:cNvSpPr txBox="1">
            <a:spLocks noGrp="1"/>
          </p:cNvSpPr>
          <p:nvPr>
            <p:ph type="body" idx="1"/>
          </p:nvPr>
        </p:nvSpPr>
        <p:spPr>
          <a:xfrm>
            <a:off x="4798050" y="1844925"/>
            <a:ext cx="3674400" cy="642300"/>
          </a:xfrm>
          <a:prstGeom prst="rect">
            <a:avLst/>
          </a:prstGeom>
        </p:spPr>
        <p:txBody>
          <a:bodyPr lIns="91425" tIns="91425" rIns="91425" bIns="91425" anchor="t" anchorCtr="0">
            <a:noAutofit/>
          </a:bodyPr>
          <a:lstStyle/>
          <a:p>
            <a:pPr lvl="0" rtl="0">
              <a:spcBef>
                <a:spcPts val="0"/>
              </a:spcBef>
              <a:buNone/>
            </a:pPr>
            <a:r>
              <a:rPr lang="en" sz="3000" b="1"/>
              <a:t>Application Level</a:t>
            </a:r>
          </a:p>
          <a:p>
            <a:pPr lvl="0" rtl="0">
              <a:spcBef>
                <a:spcPts val="0"/>
              </a:spcBef>
              <a:buNone/>
            </a:pPr>
            <a:endParaRPr sz="3000"/>
          </a:p>
          <a:p>
            <a:pPr lvl="0" rtl="0">
              <a:spcBef>
                <a:spcPts val="0"/>
              </a:spcBef>
              <a:buNone/>
            </a:pPr>
            <a:endParaRPr/>
          </a:p>
        </p:txBody>
      </p:sp>
      <p:pic>
        <p:nvPicPr>
          <p:cNvPr id="295" name="Shape 295"/>
          <p:cNvPicPr preferRelativeResize="0"/>
          <p:nvPr/>
        </p:nvPicPr>
        <p:blipFill>
          <a:blip r:embed="rId5">
            <a:alphaModFix/>
          </a:blip>
          <a:stretch>
            <a:fillRect/>
          </a:stretch>
        </p:blipFill>
        <p:spPr>
          <a:xfrm>
            <a:off x="661575" y="2811287"/>
            <a:ext cx="1066800" cy="1057275"/>
          </a:xfrm>
          <a:prstGeom prst="rect">
            <a:avLst/>
          </a:prstGeom>
          <a:noFill/>
          <a:ln>
            <a:noFill/>
          </a:ln>
        </p:spPr>
      </p:pic>
      <p:pic>
        <p:nvPicPr>
          <p:cNvPr id="296" name="Shape 296"/>
          <p:cNvPicPr preferRelativeResize="0"/>
          <p:nvPr/>
        </p:nvPicPr>
        <p:blipFill>
          <a:blip r:embed="rId6">
            <a:alphaModFix/>
          </a:blip>
          <a:stretch>
            <a:fillRect/>
          </a:stretch>
        </p:blipFill>
        <p:spPr>
          <a:xfrm>
            <a:off x="867675" y="4275062"/>
            <a:ext cx="654600" cy="646518"/>
          </a:xfrm>
          <a:prstGeom prst="rect">
            <a:avLst/>
          </a:prstGeom>
          <a:noFill/>
          <a:ln>
            <a:noFill/>
          </a:ln>
        </p:spPr>
      </p:pic>
      <p:pic>
        <p:nvPicPr>
          <p:cNvPr id="297" name="Shape 297"/>
          <p:cNvPicPr preferRelativeResize="0"/>
          <p:nvPr/>
        </p:nvPicPr>
        <p:blipFill>
          <a:blip r:embed="rId7">
            <a:alphaModFix/>
          </a:blip>
          <a:stretch>
            <a:fillRect/>
          </a:stretch>
        </p:blipFill>
        <p:spPr>
          <a:xfrm>
            <a:off x="867675" y="5328079"/>
            <a:ext cx="654600" cy="636920"/>
          </a:xfrm>
          <a:prstGeom prst="rect">
            <a:avLst/>
          </a:prstGeom>
          <a:noFill/>
          <a:ln>
            <a:noFill/>
          </a:ln>
        </p:spPr>
      </p:pic>
      <p:pic>
        <p:nvPicPr>
          <p:cNvPr id="298" name="Shape 298"/>
          <p:cNvPicPr preferRelativeResize="0"/>
          <p:nvPr/>
        </p:nvPicPr>
        <p:blipFill>
          <a:blip r:embed="rId8">
            <a:alphaModFix/>
          </a:blip>
          <a:stretch>
            <a:fillRect/>
          </a:stretch>
        </p:blipFill>
        <p:spPr>
          <a:xfrm>
            <a:off x="5003999" y="3390825"/>
            <a:ext cx="1066800" cy="1066800"/>
          </a:xfrm>
          <a:prstGeom prst="rect">
            <a:avLst/>
          </a:prstGeom>
          <a:noFill/>
          <a:ln>
            <a:noFill/>
          </a:ln>
        </p:spPr>
      </p:pic>
      <p:sp>
        <p:nvSpPr>
          <p:cNvPr id="299" name="Shape 299"/>
          <p:cNvSpPr txBox="1"/>
          <p:nvPr/>
        </p:nvSpPr>
        <p:spPr>
          <a:xfrm>
            <a:off x="6317250" y="3505700"/>
            <a:ext cx="2207700" cy="427500"/>
          </a:xfrm>
          <a:prstGeom prst="rect">
            <a:avLst/>
          </a:prstGeom>
          <a:noFill/>
          <a:ln>
            <a:noFill/>
          </a:ln>
        </p:spPr>
        <p:txBody>
          <a:bodyPr lIns="91425" tIns="91425" rIns="91425" bIns="91425" anchor="t" anchorCtr="0">
            <a:noAutofit/>
          </a:bodyPr>
          <a:lstStyle/>
          <a:p>
            <a:pPr lvl="0">
              <a:spcBef>
                <a:spcPts val="0"/>
              </a:spcBef>
              <a:buNone/>
            </a:pPr>
            <a:r>
              <a:rPr lang="en" sz="3000"/>
              <a:t>Throughput</a:t>
            </a:r>
          </a:p>
        </p:txBody>
      </p:sp>
      <p:sp>
        <p:nvSpPr>
          <p:cNvPr id="300" name="Shape 300"/>
          <p:cNvSpPr txBox="1"/>
          <p:nvPr/>
        </p:nvSpPr>
        <p:spPr>
          <a:xfrm>
            <a:off x="2266875" y="3156487"/>
            <a:ext cx="1157100" cy="366900"/>
          </a:xfrm>
          <a:prstGeom prst="rect">
            <a:avLst/>
          </a:prstGeom>
          <a:noFill/>
          <a:ln>
            <a:noFill/>
          </a:ln>
        </p:spPr>
        <p:txBody>
          <a:bodyPr lIns="91425" tIns="91425" rIns="91425" bIns="91425" anchor="t" anchorCtr="0">
            <a:noAutofit/>
          </a:bodyPr>
          <a:lstStyle/>
          <a:p>
            <a:pPr lvl="0" rtl="0">
              <a:spcBef>
                <a:spcPts val="0"/>
              </a:spcBef>
              <a:buNone/>
            </a:pPr>
            <a:r>
              <a:rPr lang="en" sz="3000"/>
              <a:t>CPU</a:t>
            </a:r>
          </a:p>
          <a:p>
            <a:pPr lvl="0" rtl="0">
              <a:spcBef>
                <a:spcPts val="0"/>
              </a:spcBef>
              <a:buNone/>
            </a:pPr>
            <a:endParaRPr/>
          </a:p>
        </p:txBody>
      </p:sp>
      <p:sp>
        <p:nvSpPr>
          <p:cNvPr id="301" name="Shape 301"/>
          <p:cNvSpPr txBox="1"/>
          <p:nvPr/>
        </p:nvSpPr>
        <p:spPr>
          <a:xfrm>
            <a:off x="2054625" y="4381875"/>
            <a:ext cx="1581600" cy="432900"/>
          </a:xfrm>
          <a:prstGeom prst="rect">
            <a:avLst/>
          </a:prstGeom>
          <a:noFill/>
          <a:ln>
            <a:noFill/>
          </a:ln>
        </p:spPr>
        <p:txBody>
          <a:bodyPr lIns="91425" tIns="91425" rIns="91425" bIns="91425" anchor="t" anchorCtr="0">
            <a:noAutofit/>
          </a:bodyPr>
          <a:lstStyle/>
          <a:p>
            <a:pPr lvl="0" rtl="0">
              <a:spcBef>
                <a:spcPts val="0"/>
              </a:spcBef>
              <a:buNone/>
            </a:pPr>
            <a:r>
              <a:rPr lang="en" sz="3000"/>
              <a:t>I/O Ops</a:t>
            </a:r>
          </a:p>
        </p:txBody>
      </p:sp>
      <p:sp>
        <p:nvSpPr>
          <p:cNvPr id="302" name="Shape 302"/>
          <p:cNvSpPr txBox="1"/>
          <p:nvPr/>
        </p:nvSpPr>
        <p:spPr>
          <a:xfrm>
            <a:off x="2054625" y="5409775"/>
            <a:ext cx="1581599" cy="495900"/>
          </a:xfrm>
          <a:prstGeom prst="rect">
            <a:avLst/>
          </a:prstGeom>
          <a:noFill/>
          <a:ln>
            <a:noFill/>
          </a:ln>
        </p:spPr>
        <p:txBody>
          <a:bodyPr lIns="91425" tIns="91425" rIns="91425" bIns="91425" anchor="t" anchorCtr="0">
            <a:noAutofit/>
          </a:bodyPr>
          <a:lstStyle/>
          <a:p>
            <a:pPr lvl="0" rtl="0">
              <a:spcBef>
                <a:spcPts val="0"/>
              </a:spcBef>
              <a:buNone/>
            </a:pPr>
            <a:r>
              <a:rPr lang="en" sz="3000"/>
              <a:t>Memory</a:t>
            </a:r>
          </a:p>
        </p:txBody>
      </p:sp>
      <p:sp>
        <p:nvSpPr>
          <p:cNvPr id="303" name="Shape 303"/>
          <p:cNvSpPr txBox="1"/>
          <p:nvPr/>
        </p:nvSpPr>
        <p:spPr>
          <a:xfrm>
            <a:off x="4870049" y="3868575"/>
            <a:ext cx="4106399" cy="3000000"/>
          </a:xfrm>
          <a:prstGeom prst="rect">
            <a:avLst/>
          </a:prstGeom>
          <a:noFill/>
          <a:ln>
            <a:noFill/>
          </a:ln>
        </p:spPr>
        <p:txBody>
          <a:bodyPr lIns="91425" tIns="91425" rIns="91425" bIns="91425" anchor="ctr" anchorCtr="0">
            <a:noAutofit/>
          </a:bodyPr>
          <a:lstStyle/>
          <a:p>
            <a:pPr lvl="0" rtl="0">
              <a:lnSpc>
                <a:spcPct val="115000"/>
              </a:lnSpc>
              <a:spcBef>
                <a:spcPts val="0"/>
              </a:spcBef>
              <a:spcAft>
                <a:spcPts val="1600"/>
              </a:spcAft>
              <a:buNone/>
            </a:pPr>
            <a:r>
              <a:rPr lang="en" sz="2400" dirty="0">
                <a:solidFill>
                  <a:schemeClr val="dk2"/>
                </a:solidFill>
              </a:rPr>
              <a:t>Timestamps on logs used to calculate </a:t>
            </a:r>
            <a:r>
              <a:rPr lang="en-US" sz="2400" dirty="0" smtClean="0">
                <a:solidFill>
                  <a:schemeClr val="dk2"/>
                </a:solidFill>
              </a:rPr>
              <a:t># </a:t>
            </a:r>
            <a:r>
              <a:rPr lang="en" sz="2400" dirty="0" smtClean="0">
                <a:solidFill>
                  <a:schemeClr val="dk2"/>
                </a:solidFill>
              </a:rPr>
              <a:t>of </a:t>
            </a:r>
            <a:r>
              <a:rPr lang="en" sz="2400" dirty="0">
                <a:solidFill>
                  <a:schemeClr val="dk2"/>
                </a:solidFill>
              </a:rPr>
              <a:t>request/minute.</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69610"/>
    </mc:Choice>
    <mc:Fallback xmlns="">
      <p:transition xmlns:p14="http://schemas.microsoft.com/office/powerpoint/2010/main" spd="slow" advTm="69610"/>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5"/>
                                        </p:tgtEl>
                                        <p:attrNameLst>
                                          <p:attrName>style.visibility</p:attrName>
                                        </p:attrNameLst>
                                      </p:cBhvr>
                                      <p:to>
                                        <p:strVal val="visible"/>
                                      </p:to>
                                    </p:set>
                                    <p:animEffect transition="in" filter="fade">
                                      <p:cBhvr>
                                        <p:cTn id="7" dur="1000"/>
                                        <p:tgtEl>
                                          <p:spTgt spid="295"/>
                                        </p:tgtEl>
                                      </p:cBhvr>
                                    </p:animEffect>
                                  </p:childTnLst>
                                </p:cTn>
                              </p:par>
                              <p:par>
                                <p:cTn id="8" presetID="10" presetClass="entr" presetSubtype="0" fill="hold" nodeType="withEffect">
                                  <p:stCondLst>
                                    <p:cond delay="0"/>
                                  </p:stCondLst>
                                  <p:childTnLst>
                                    <p:set>
                                      <p:cBhvr>
                                        <p:cTn id="9" dur="1" fill="hold">
                                          <p:stCondLst>
                                            <p:cond delay="0"/>
                                          </p:stCondLst>
                                        </p:cTn>
                                        <p:tgtEl>
                                          <p:spTgt spid="296"/>
                                        </p:tgtEl>
                                        <p:attrNameLst>
                                          <p:attrName>style.visibility</p:attrName>
                                        </p:attrNameLst>
                                      </p:cBhvr>
                                      <p:to>
                                        <p:strVal val="visible"/>
                                      </p:to>
                                    </p:set>
                                    <p:animEffect transition="in" filter="fade">
                                      <p:cBhvr>
                                        <p:cTn id="10" dur="1000"/>
                                        <p:tgtEl>
                                          <p:spTgt spid="296"/>
                                        </p:tgtEl>
                                      </p:cBhvr>
                                    </p:animEffect>
                                  </p:childTnLst>
                                </p:cTn>
                              </p:par>
                              <p:par>
                                <p:cTn id="11" presetID="10" presetClass="entr" presetSubtype="0" fill="hold" nodeType="withEffect">
                                  <p:stCondLst>
                                    <p:cond delay="0"/>
                                  </p:stCondLst>
                                  <p:childTnLst>
                                    <p:set>
                                      <p:cBhvr>
                                        <p:cTn id="12" dur="1" fill="hold">
                                          <p:stCondLst>
                                            <p:cond delay="0"/>
                                          </p:stCondLst>
                                        </p:cTn>
                                        <p:tgtEl>
                                          <p:spTgt spid="297"/>
                                        </p:tgtEl>
                                        <p:attrNameLst>
                                          <p:attrName>style.visibility</p:attrName>
                                        </p:attrNameLst>
                                      </p:cBhvr>
                                      <p:to>
                                        <p:strVal val="visible"/>
                                      </p:to>
                                    </p:set>
                                    <p:animEffect transition="in" filter="fade">
                                      <p:cBhvr>
                                        <p:cTn id="13" dur="1000"/>
                                        <p:tgtEl>
                                          <p:spTgt spid="297"/>
                                        </p:tgtEl>
                                      </p:cBhvr>
                                    </p:animEffect>
                                  </p:childTnLst>
                                </p:cTn>
                              </p:par>
                              <p:par>
                                <p:cTn id="14" presetID="10" presetClass="entr" presetSubtype="0" fill="hold" nodeType="withEffect">
                                  <p:stCondLst>
                                    <p:cond delay="0"/>
                                  </p:stCondLst>
                                  <p:childTnLst>
                                    <p:set>
                                      <p:cBhvr>
                                        <p:cTn id="15" dur="1" fill="hold">
                                          <p:stCondLst>
                                            <p:cond delay="0"/>
                                          </p:stCondLst>
                                        </p:cTn>
                                        <p:tgtEl>
                                          <p:spTgt spid="300"/>
                                        </p:tgtEl>
                                        <p:attrNameLst>
                                          <p:attrName>style.visibility</p:attrName>
                                        </p:attrNameLst>
                                      </p:cBhvr>
                                      <p:to>
                                        <p:strVal val="visible"/>
                                      </p:to>
                                    </p:set>
                                    <p:animEffect transition="in" filter="fade">
                                      <p:cBhvr>
                                        <p:cTn id="16" dur="1000"/>
                                        <p:tgtEl>
                                          <p:spTgt spid="300"/>
                                        </p:tgtEl>
                                      </p:cBhvr>
                                    </p:animEffect>
                                  </p:childTnLst>
                                </p:cTn>
                              </p:par>
                              <p:par>
                                <p:cTn id="17" presetID="10" presetClass="entr" presetSubtype="0" fill="hold" nodeType="withEffect">
                                  <p:stCondLst>
                                    <p:cond delay="0"/>
                                  </p:stCondLst>
                                  <p:childTnLst>
                                    <p:set>
                                      <p:cBhvr>
                                        <p:cTn id="18" dur="1" fill="hold">
                                          <p:stCondLst>
                                            <p:cond delay="0"/>
                                          </p:stCondLst>
                                        </p:cTn>
                                        <p:tgtEl>
                                          <p:spTgt spid="301"/>
                                        </p:tgtEl>
                                        <p:attrNameLst>
                                          <p:attrName>style.visibility</p:attrName>
                                        </p:attrNameLst>
                                      </p:cBhvr>
                                      <p:to>
                                        <p:strVal val="visible"/>
                                      </p:to>
                                    </p:set>
                                    <p:animEffect transition="in" filter="fade">
                                      <p:cBhvr>
                                        <p:cTn id="19" dur="1000"/>
                                        <p:tgtEl>
                                          <p:spTgt spid="301"/>
                                        </p:tgtEl>
                                      </p:cBhvr>
                                    </p:animEffect>
                                  </p:childTnLst>
                                </p:cTn>
                              </p:par>
                              <p:par>
                                <p:cTn id="20" presetID="10" presetClass="entr" presetSubtype="0" fill="hold" nodeType="withEffect">
                                  <p:stCondLst>
                                    <p:cond delay="0"/>
                                  </p:stCondLst>
                                  <p:childTnLst>
                                    <p:set>
                                      <p:cBhvr>
                                        <p:cTn id="21" dur="1" fill="hold">
                                          <p:stCondLst>
                                            <p:cond delay="0"/>
                                          </p:stCondLst>
                                        </p:cTn>
                                        <p:tgtEl>
                                          <p:spTgt spid="302"/>
                                        </p:tgtEl>
                                        <p:attrNameLst>
                                          <p:attrName>style.visibility</p:attrName>
                                        </p:attrNameLst>
                                      </p:cBhvr>
                                      <p:to>
                                        <p:strVal val="visible"/>
                                      </p:to>
                                    </p:set>
                                    <p:animEffect transition="in" filter="fade">
                                      <p:cBhvr>
                                        <p:cTn id="22" dur="1000"/>
                                        <p:tgtEl>
                                          <p:spTgt spid="30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98"/>
                                        </p:tgtEl>
                                        <p:attrNameLst>
                                          <p:attrName>style.visibility</p:attrName>
                                        </p:attrNameLst>
                                      </p:cBhvr>
                                      <p:to>
                                        <p:strVal val="visible"/>
                                      </p:to>
                                    </p:set>
                                    <p:animEffect transition="in" filter="fade">
                                      <p:cBhvr>
                                        <p:cTn id="27" dur="1000"/>
                                        <p:tgtEl>
                                          <p:spTgt spid="298"/>
                                        </p:tgtEl>
                                      </p:cBhvr>
                                    </p:animEffect>
                                  </p:childTnLst>
                                </p:cTn>
                              </p:par>
                              <p:par>
                                <p:cTn id="28" presetID="10" presetClass="entr" presetSubtype="0" fill="hold" nodeType="withEffect">
                                  <p:stCondLst>
                                    <p:cond delay="0"/>
                                  </p:stCondLst>
                                  <p:childTnLst>
                                    <p:set>
                                      <p:cBhvr>
                                        <p:cTn id="29" dur="1" fill="hold">
                                          <p:stCondLst>
                                            <p:cond delay="0"/>
                                          </p:stCondLst>
                                        </p:cTn>
                                        <p:tgtEl>
                                          <p:spTgt spid="299"/>
                                        </p:tgtEl>
                                        <p:attrNameLst>
                                          <p:attrName>style.visibility</p:attrName>
                                        </p:attrNameLst>
                                      </p:cBhvr>
                                      <p:to>
                                        <p:strVal val="visible"/>
                                      </p:to>
                                    </p:set>
                                    <p:animEffect transition="in" filter="fade">
                                      <p:cBhvr>
                                        <p:cTn id="30" dur="1000"/>
                                        <p:tgtEl>
                                          <p:spTgt spid="299"/>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03"/>
                                        </p:tgtEl>
                                        <p:attrNameLst>
                                          <p:attrName>style.visibility</p:attrName>
                                        </p:attrNameLst>
                                      </p:cBhvr>
                                      <p:to>
                                        <p:strVal val="visible"/>
                                      </p:to>
                                    </p:set>
                                    <p:animEffect transition="in" filter="fade">
                                      <p:cBhvr>
                                        <p:cTn id="35" dur="1800"/>
                                        <p:tgtEl>
                                          <p:spTgt spid="3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Shape 308"/>
          <p:cNvSpPr txBox="1">
            <a:spLocks noGrp="1"/>
          </p:cNvSpPr>
          <p:nvPr>
            <p:ph type="title"/>
          </p:nvPr>
        </p:nvSpPr>
        <p:spPr>
          <a:xfrm>
            <a:off x="311700" y="247000"/>
            <a:ext cx="8520600" cy="10104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Approach</a:t>
            </a:r>
          </a:p>
        </p:txBody>
      </p:sp>
      <p:sp>
        <p:nvSpPr>
          <p:cNvPr id="309" name="Shape 309"/>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24</a:t>
            </a:fld>
            <a:endParaRPr lang="en"/>
          </a:p>
        </p:txBody>
      </p:sp>
      <p:sp>
        <p:nvSpPr>
          <p:cNvPr id="310" name="Shape 310"/>
          <p:cNvSpPr/>
          <p:nvPr/>
        </p:nvSpPr>
        <p:spPr>
          <a:xfrm>
            <a:off x="311700" y="2854975"/>
            <a:ext cx="1293600" cy="1010400"/>
          </a:xfrm>
          <a:prstGeom prst="cube">
            <a:avLst>
              <a:gd name="adj" fmla="val 2500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000"/>
              <a:t>Load Driver</a:t>
            </a:r>
          </a:p>
        </p:txBody>
      </p:sp>
      <p:sp>
        <p:nvSpPr>
          <p:cNvPr id="311" name="Shape 311"/>
          <p:cNvSpPr/>
          <p:nvPr/>
        </p:nvSpPr>
        <p:spPr>
          <a:xfrm>
            <a:off x="2400300" y="1636575"/>
            <a:ext cx="1714500" cy="7638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000"/>
              <a:t>Physical Environment</a:t>
            </a:r>
          </a:p>
        </p:txBody>
      </p:sp>
      <p:sp>
        <p:nvSpPr>
          <p:cNvPr id="312" name="Shape 312"/>
          <p:cNvSpPr/>
          <p:nvPr/>
        </p:nvSpPr>
        <p:spPr>
          <a:xfrm>
            <a:off x="2400300" y="4142525"/>
            <a:ext cx="1714500" cy="7638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000"/>
              <a:t>Virtual Environment</a:t>
            </a:r>
          </a:p>
        </p:txBody>
      </p:sp>
      <p:cxnSp>
        <p:nvCxnSpPr>
          <p:cNvPr id="313" name="Shape 313"/>
          <p:cNvCxnSpPr>
            <a:stCxn id="310" idx="5"/>
            <a:endCxn id="311" idx="1"/>
          </p:cNvCxnSpPr>
          <p:nvPr/>
        </p:nvCxnSpPr>
        <p:spPr>
          <a:xfrm rot="10800000" flipH="1">
            <a:off x="1605300" y="2018575"/>
            <a:ext cx="795000" cy="1215300"/>
          </a:xfrm>
          <a:prstGeom prst="straightConnector1">
            <a:avLst/>
          </a:prstGeom>
          <a:noFill/>
          <a:ln w="9525" cap="flat" cmpd="sng">
            <a:solidFill>
              <a:schemeClr val="dk2"/>
            </a:solidFill>
            <a:prstDash val="solid"/>
            <a:round/>
            <a:headEnd type="none" w="lg" len="lg"/>
            <a:tailEnd type="triangle" w="lg" len="lg"/>
          </a:ln>
        </p:spPr>
      </p:cxnSp>
      <p:cxnSp>
        <p:nvCxnSpPr>
          <p:cNvPr id="314" name="Shape 314"/>
          <p:cNvCxnSpPr>
            <a:stCxn id="310" idx="5"/>
            <a:endCxn id="312" idx="1"/>
          </p:cNvCxnSpPr>
          <p:nvPr/>
        </p:nvCxnSpPr>
        <p:spPr>
          <a:xfrm>
            <a:off x="1605300" y="3233875"/>
            <a:ext cx="795000" cy="1290600"/>
          </a:xfrm>
          <a:prstGeom prst="straightConnector1">
            <a:avLst/>
          </a:prstGeom>
          <a:noFill/>
          <a:ln w="9525" cap="flat" cmpd="sng">
            <a:solidFill>
              <a:schemeClr val="dk2"/>
            </a:solidFill>
            <a:prstDash val="solid"/>
            <a:round/>
            <a:headEnd type="none" w="lg" len="lg"/>
            <a:tailEnd type="triangle" w="lg" len="lg"/>
          </a:ln>
        </p:spPr>
      </p:cxnSp>
      <p:sp>
        <p:nvSpPr>
          <p:cNvPr id="315" name="Shape 315"/>
          <p:cNvSpPr/>
          <p:nvPr/>
        </p:nvSpPr>
        <p:spPr>
          <a:xfrm>
            <a:off x="5018800" y="1075450"/>
            <a:ext cx="2073000" cy="4317600"/>
          </a:xfrm>
          <a:prstGeom prst="roundRect">
            <a:avLst>
              <a:gd name="adj" fmla="val 16667"/>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16" name="Shape 316"/>
          <p:cNvSpPr/>
          <p:nvPr/>
        </p:nvSpPr>
        <p:spPr>
          <a:xfrm>
            <a:off x="5159075" y="1296262"/>
            <a:ext cx="1808100" cy="7638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000"/>
              <a:t>Data Collection</a:t>
            </a:r>
          </a:p>
        </p:txBody>
      </p:sp>
      <p:sp>
        <p:nvSpPr>
          <p:cNvPr id="317" name="Shape 317"/>
          <p:cNvSpPr/>
          <p:nvPr/>
        </p:nvSpPr>
        <p:spPr>
          <a:xfrm>
            <a:off x="5159075" y="2738825"/>
            <a:ext cx="1808100" cy="8928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1800"/>
              <a:t>Data Preprocessing</a:t>
            </a:r>
          </a:p>
        </p:txBody>
      </p:sp>
      <p:sp>
        <p:nvSpPr>
          <p:cNvPr id="318" name="Shape 318"/>
          <p:cNvSpPr/>
          <p:nvPr/>
        </p:nvSpPr>
        <p:spPr>
          <a:xfrm>
            <a:off x="5159075" y="4142525"/>
            <a:ext cx="1808100" cy="7638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000"/>
              <a:t>Data Analysis</a:t>
            </a:r>
          </a:p>
        </p:txBody>
      </p:sp>
      <p:cxnSp>
        <p:nvCxnSpPr>
          <p:cNvPr id="319" name="Shape 319"/>
          <p:cNvCxnSpPr>
            <a:stCxn id="311" idx="3"/>
            <a:endCxn id="315" idx="1"/>
          </p:cNvCxnSpPr>
          <p:nvPr/>
        </p:nvCxnSpPr>
        <p:spPr>
          <a:xfrm>
            <a:off x="4114800" y="2018475"/>
            <a:ext cx="903900" cy="1215900"/>
          </a:xfrm>
          <a:prstGeom prst="straightConnector1">
            <a:avLst/>
          </a:prstGeom>
          <a:noFill/>
          <a:ln w="9525" cap="flat" cmpd="sng">
            <a:solidFill>
              <a:schemeClr val="dk2"/>
            </a:solidFill>
            <a:prstDash val="solid"/>
            <a:round/>
            <a:headEnd type="none" w="lg" len="lg"/>
            <a:tailEnd type="triangle" w="lg" len="lg"/>
          </a:ln>
        </p:spPr>
      </p:cxnSp>
      <p:cxnSp>
        <p:nvCxnSpPr>
          <p:cNvPr id="320" name="Shape 320"/>
          <p:cNvCxnSpPr>
            <a:endCxn id="315" idx="1"/>
          </p:cNvCxnSpPr>
          <p:nvPr/>
        </p:nvCxnSpPr>
        <p:spPr>
          <a:xfrm rot="10800000" flipH="1">
            <a:off x="4114600" y="3234250"/>
            <a:ext cx="904200" cy="1278600"/>
          </a:xfrm>
          <a:prstGeom prst="straightConnector1">
            <a:avLst/>
          </a:prstGeom>
          <a:noFill/>
          <a:ln w="9525" cap="flat" cmpd="sng">
            <a:solidFill>
              <a:schemeClr val="dk2"/>
            </a:solidFill>
            <a:prstDash val="solid"/>
            <a:round/>
            <a:headEnd type="none" w="lg" len="lg"/>
            <a:tailEnd type="triangle" w="lg" len="lg"/>
          </a:ln>
        </p:spPr>
      </p:cxnSp>
      <p:cxnSp>
        <p:nvCxnSpPr>
          <p:cNvPr id="321" name="Shape 321"/>
          <p:cNvCxnSpPr>
            <a:stCxn id="316" idx="2"/>
            <a:endCxn id="317" idx="0"/>
          </p:cNvCxnSpPr>
          <p:nvPr/>
        </p:nvCxnSpPr>
        <p:spPr>
          <a:xfrm>
            <a:off x="6063125" y="2060062"/>
            <a:ext cx="0" cy="678900"/>
          </a:xfrm>
          <a:prstGeom prst="straightConnector1">
            <a:avLst/>
          </a:prstGeom>
          <a:noFill/>
          <a:ln w="9525" cap="flat" cmpd="sng">
            <a:solidFill>
              <a:schemeClr val="dk2"/>
            </a:solidFill>
            <a:prstDash val="solid"/>
            <a:round/>
            <a:headEnd type="none" w="lg" len="lg"/>
            <a:tailEnd type="triangle" w="lg" len="lg"/>
          </a:ln>
        </p:spPr>
      </p:cxnSp>
      <p:cxnSp>
        <p:nvCxnSpPr>
          <p:cNvPr id="322" name="Shape 322"/>
          <p:cNvCxnSpPr>
            <a:stCxn id="317" idx="2"/>
            <a:endCxn id="318" idx="0"/>
          </p:cNvCxnSpPr>
          <p:nvPr/>
        </p:nvCxnSpPr>
        <p:spPr>
          <a:xfrm>
            <a:off x="6063125" y="3631625"/>
            <a:ext cx="0" cy="510900"/>
          </a:xfrm>
          <a:prstGeom prst="straightConnector1">
            <a:avLst/>
          </a:prstGeom>
          <a:noFill/>
          <a:ln w="9525" cap="flat" cmpd="sng">
            <a:solidFill>
              <a:schemeClr val="dk2"/>
            </a:solidFill>
            <a:prstDash val="solid"/>
            <a:round/>
            <a:headEnd type="none" w="lg" len="lg"/>
            <a:tailEnd type="triangle" w="lg" len="lg"/>
          </a:ln>
        </p:spPr>
      </p:cxnSp>
      <p:sp>
        <p:nvSpPr>
          <p:cNvPr id="323" name="Shape 323"/>
          <p:cNvSpPr/>
          <p:nvPr/>
        </p:nvSpPr>
        <p:spPr>
          <a:xfrm>
            <a:off x="5151250" y="3976325"/>
            <a:ext cx="1808100" cy="1096200"/>
          </a:xfrm>
          <a:prstGeom prst="rect">
            <a:avLst/>
          </a:prstGeom>
          <a:noFill/>
          <a:ln w="1905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Tree>
  </p:cSld>
  <p:clrMapOvr>
    <a:masterClrMapping/>
  </p:clrMapOvr>
  <mc:AlternateContent xmlns:mc="http://schemas.openxmlformats.org/markup-compatibility/2006" xmlns:p14="http://schemas.microsoft.com/office/powerpoint/2010/main">
    <mc:Choice Requires="p14">
      <p:transition spd="slow" p14:dur="2000" advTm="9835"/>
    </mc:Choice>
    <mc:Fallback xmlns="">
      <p:transition xmlns:p14="http://schemas.microsoft.com/office/powerpoint/2010/main" spd="slow" advTm="9835"/>
    </mc:Fallback>
  </mc:AlternateContent>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Shape 328"/>
          <p:cNvSpPr txBox="1">
            <a:spLocks noGrp="1"/>
          </p:cNvSpPr>
          <p:nvPr>
            <p:ph type="title"/>
          </p:nvPr>
        </p:nvSpPr>
        <p:spPr>
          <a:xfrm>
            <a:off x="311700" y="259800"/>
            <a:ext cx="8520600" cy="10104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Approach</a:t>
            </a:r>
          </a:p>
        </p:txBody>
      </p:sp>
      <p:sp>
        <p:nvSpPr>
          <p:cNvPr id="329" name="Shape 329"/>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25</a:t>
            </a:fld>
            <a:endParaRPr lang="en"/>
          </a:p>
        </p:txBody>
      </p:sp>
      <p:sp>
        <p:nvSpPr>
          <p:cNvPr id="330" name="Shape 330"/>
          <p:cNvSpPr/>
          <p:nvPr/>
        </p:nvSpPr>
        <p:spPr>
          <a:xfrm>
            <a:off x="592275" y="1270200"/>
            <a:ext cx="2073000" cy="4317600"/>
          </a:xfrm>
          <a:prstGeom prst="roundRect">
            <a:avLst>
              <a:gd name="adj" fmla="val 16667"/>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31" name="Shape 331"/>
          <p:cNvSpPr/>
          <p:nvPr/>
        </p:nvSpPr>
        <p:spPr>
          <a:xfrm>
            <a:off x="732550" y="1491012"/>
            <a:ext cx="1808100" cy="7638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000"/>
              <a:t>Data Collection</a:t>
            </a:r>
          </a:p>
        </p:txBody>
      </p:sp>
      <p:sp>
        <p:nvSpPr>
          <p:cNvPr id="332" name="Shape 332"/>
          <p:cNvSpPr/>
          <p:nvPr/>
        </p:nvSpPr>
        <p:spPr>
          <a:xfrm>
            <a:off x="732550" y="2933575"/>
            <a:ext cx="1808100" cy="8928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1800"/>
              <a:t>Data Preprocessing</a:t>
            </a:r>
          </a:p>
        </p:txBody>
      </p:sp>
      <p:sp>
        <p:nvSpPr>
          <p:cNvPr id="333" name="Shape 333"/>
          <p:cNvSpPr/>
          <p:nvPr/>
        </p:nvSpPr>
        <p:spPr>
          <a:xfrm>
            <a:off x="732550" y="4337275"/>
            <a:ext cx="1808100" cy="7638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000"/>
              <a:t>Data Analysis</a:t>
            </a:r>
          </a:p>
        </p:txBody>
      </p:sp>
      <p:cxnSp>
        <p:nvCxnSpPr>
          <p:cNvPr id="334" name="Shape 334"/>
          <p:cNvCxnSpPr>
            <a:stCxn id="331" idx="2"/>
            <a:endCxn id="332" idx="0"/>
          </p:cNvCxnSpPr>
          <p:nvPr/>
        </p:nvCxnSpPr>
        <p:spPr>
          <a:xfrm>
            <a:off x="1636600" y="2254812"/>
            <a:ext cx="0" cy="678900"/>
          </a:xfrm>
          <a:prstGeom prst="straightConnector1">
            <a:avLst/>
          </a:prstGeom>
          <a:noFill/>
          <a:ln w="9525" cap="flat" cmpd="sng">
            <a:solidFill>
              <a:schemeClr val="dk2"/>
            </a:solidFill>
            <a:prstDash val="solid"/>
            <a:round/>
            <a:headEnd type="none" w="lg" len="lg"/>
            <a:tailEnd type="triangle" w="lg" len="lg"/>
          </a:ln>
        </p:spPr>
      </p:cxnSp>
      <p:cxnSp>
        <p:nvCxnSpPr>
          <p:cNvPr id="335" name="Shape 335"/>
          <p:cNvCxnSpPr>
            <a:stCxn id="332" idx="2"/>
            <a:endCxn id="333" idx="0"/>
          </p:cNvCxnSpPr>
          <p:nvPr/>
        </p:nvCxnSpPr>
        <p:spPr>
          <a:xfrm>
            <a:off x="1636600" y="3826375"/>
            <a:ext cx="0" cy="510900"/>
          </a:xfrm>
          <a:prstGeom prst="straightConnector1">
            <a:avLst/>
          </a:prstGeom>
          <a:noFill/>
          <a:ln w="9525" cap="flat" cmpd="sng">
            <a:solidFill>
              <a:schemeClr val="dk2"/>
            </a:solidFill>
            <a:prstDash val="solid"/>
            <a:round/>
            <a:headEnd type="none" w="lg" len="lg"/>
            <a:tailEnd type="triangle" w="lg" len="lg"/>
          </a:ln>
        </p:spPr>
      </p:cxnSp>
      <p:sp>
        <p:nvSpPr>
          <p:cNvPr id="336" name="Shape 336"/>
          <p:cNvSpPr/>
          <p:nvPr/>
        </p:nvSpPr>
        <p:spPr>
          <a:xfrm>
            <a:off x="732550" y="4171075"/>
            <a:ext cx="1808100" cy="1096200"/>
          </a:xfrm>
          <a:prstGeom prst="rect">
            <a:avLst/>
          </a:prstGeom>
          <a:noFill/>
          <a:ln w="1905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37" name="Shape 337"/>
          <p:cNvSpPr/>
          <p:nvPr/>
        </p:nvSpPr>
        <p:spPr>
          <a:xfrm>
            <a:off x="3667950" y="937799"/>
            <a:ext cx="1808100" cy="13170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000"/>
              <a:t>1) Examining single performance metric</a:t>
            </a:r>
          </a:p>
        </p:txBody>
      </p:sp>
      <p:sp>
        <p:nvSpPr>
          <p:cNvPr id="338" name="Shape 338"/>
          <p:cNvSpPr/>
          <p:nvPr/>
        </p:nvSpPr>
        <p:spPr>
          <a:xfrm>
            <a:off x="3667950" y="2444875"/>
            <a:ext cx="1808100" cy="1533599"/>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000"/>
              <a:t>2) Examining relationship amongst performance metrics</a:t>
            </a:r>
          </a:p>
        </p:txBody>
      </p:sp>
      <p:sp>
        <p:nvSpPr>
          <p:cNvPr id="339" name="Shape 339"/>
          <p:cNvSpPr/>
          <p:nvPr/>
        </p:nvSpPr>
        <p:spPr>
          <a:xfrm>
            <a:off x="3667950" y="4171073"/>
            <a:ext cx="1808100" cy="15336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000"/>
              <a:t>3) Building statistical models using performance metrics</a:t>
            </a:r>
          </a:p>
        </p:txBody>
      </p:sp>
      <p:cxnSp>
        <p:nvCxnSpPr>
          <p:cNvPr id="340" name="Shape 340"/>
          <p:cNvCxnSpPr>
            <a:stCxn id="336" idx="3"/>
            <a:endCxn id="337" idx="1"/>
          </p:cNvCxnSpPr>
          <p:nvPr/>
        </p:nvCxnSpPr>
        <p:spPr>
          <a:xfrm rot="10800000" flipH="1">
            <a:off x="2540650" y="1596175"/>
            <a:ext cx="1127400" cy="3122999"/>
          </a:xfrm>
          <a:prstGeom prst="straightConnector1">
            <a:avLst/>
          </a:prstGeom>
          <a:noFill/>
          <a:ln w="9525" cap="flat" cmpd="sng">
            <a:solidFill>
              <a:schemeClr val="dk2"/>
            </a:solidFill>
            <a:prstDash val="solid"/>
            <a:round/>
            <a:headEnd type="none" w="lg" len="lg"/>
            <a:tailEnd type="triangle" w="lg" len="lg"/>
          </a:ln>
        </p:spPr>
      </p:cxnSp>
      <p:cxnSp>
        <p:nvCxnSpPr>
          <p:cNvPr id="341" name="Shape 341"/>
          <p:cNvCxnSpPr>
            <a:stCxn id="336" idx="3"/>
            <a:endCxn id="338" idx="1"/>
          </p:cNvCxnSpPr>
          <p:nvPr/>
        </p:nvCxnSpPr>
        <p:spPr>
          <a:xfrm rot="10800000" flipH="1">
            <a:off x="2540650" y="3211675"/>
            <a:ext cx="1127400" cy="1507500"/>
          </a:xfrm>
          <a:prstGeom prst="straightConnector1">
            <a:avLst/>
          </a:prstGeom>
          <a:noFill/>
          <a:ln w="9525" cap="flat" cmpd="sng">
            <a:solidFill>
              <a:schemeClr val="dk2"/>
            </a:solidFill>
            <a:prstDash val="solid"/>
            <a:round/>
            <a:headEnd type="none" w="lg" len="lg"/>
            <a:tailEnd type="triangle" w="lg" len="lg"/>
          </a:ln>
        </p:spPr>
      </p:cxnSp>
      <p:cxnSp>
        <p:nvCxnSpPr>
          <p:cNvPr id="342" name="Shape 342"/>
          <p:cNvCxnSpPr>
            <a:stCxn id="336" idx="3"/>
            <a:endCxn id="339" idx="1"/>
          </p:cNvCxnSpPr>
          <p:nvPr/>
        </p:nvCxnSpPr>
        <p:spPr>
          <a:xfrm>
            <a:off x="2540650" y="4719175"/>
            <a:ext cx="1127400" cy="218700"/>
          </a:xfrm>
          <a:prstGeom prst="straightConnector1">
            <a:avLst/>
          </a:prstGeom>
          <a:noFill/>
          <a:ln w="9525" cap="flat" cmpd="sng">
            <a:solidFill>
              <a:schemeClr val="dk2"/>
            </a:solidFill>
            <a:prstDash val="solid"/>
            <a:round/>
            <a:headEnd type="none" w="lg" len="lg"/>
            <a:tailEnd type="triangle" w="lg" len="lg"/>
          </a:ln>
        </p:spPr>
      </p:cxnSp>
    </p:spTree>
  </p:cSld>
  <p:clrMapOvr>
    <a:masterClrMapping/>
  </p:clrMapOvr>
  <mc:AlternateContent xmlns:mc="http://schemas.openxmlformats.org/markup-compatibility/2006" xmlns:p14="http://schemas.microsoft.com/office/powerpoint/2010/main">
    <mc:Choice Requires="p14">
      <p:transition spd="slow" p14:dur="2000" advTm="13905"/>
    </mc:Choice>
    <mc:Fallback xmlns="">
      <p:transition xmlns:p14="http://schemas.microsoft.com/office/powerpoint/2010/main" spd="slow" advTm="13905"/>
    </mc:Fallback>
  </mc:AlternateContent>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Shape 347"/>
          <p:cNvSpPr txBox="1">
            <a:spLocks noGrp="1"/>
          </p:cNvSpPr>
          <p:nvPr>
            <p:ph type="title"/>
          </p:nvPr>
        </p:nvSpPr>
        <p:spPr>
          <a:xfrm>
            <a:off x="311700" y="259800"/>
            <a:ext cx="8520600" cy="10104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Approach</a:t>
            </a:r>
          </a:p>
        </p:txBody>
      </p:sp>
      <p:sp>
        <p:nvSpPr>
          <p:cNvPr id="348" name="Shape 348"/>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26</a:t>
            </a:fld>
            <a:endParaRPr lang="en"/>
          </a:p>
        </p:txBody>
      </p:sp>
      <p:sp>
        <p:nvSpPr>
          <p:cNvPr id="349" name="Shape 349"/>
          <p:cNvSpPr/>
          <p:nvPr/>
        </p:nvSpPr>
        <p:spPr>
          <a:xfrm>
            <a:off x="592275" y="1270200"/>
            <a:ext cx="2073000" cy="4317600"/>
          </a:xfrm>
          <a:prstGeom prst="roundRect">
            <a:avLst>
              <a:gd name="adj" fmla="val 16667"/>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50" name="Shape 350"/>
          <p:cNvSpPr/>
          <p:nvPr/>
        </p:nvSpPr>
        <p:spPr>
          <a:xfrm>
            <a:off x="732550" y="1491012"/>
            <a:ext cx="1808100" cy="7638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000"/>
              <a:t>Data Collection</a:t>
            </a:r>
          </a:p>
        </p:txBody>
      </p:sp>
      <p:sp>
        <p:nvSpPr>
          <p:cNvPr id="351" name="Shape 351"/>
          <p:cNvSpPr/>
          <p:nvPr/>
        </p:nvSpPr>
        <p:spPr>
          <a:xfrm>
            <a:off x="732550" y="2933575"/>
            <a:ext cx="1808100" cy="8928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1800"/>
              <a:t>Data Preprocessing</a:t>
            </a:r>
          </a:p>
        </p:txBody>
      </p:sp>
      <p:sp>
        <p:nvSpPr>
          <p:cNvPr id="352" name="Shape 352"/>
          <p:cNvSpPr/>
          <p:nvPr/>
        </p:nvSpPr>
        <p:spPr>
          <a:xfrm>
            <a:off x="732550" y="4337275"/>
            <a:ext cx="1808100" cy="7638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000"/>
              <a:t>Data Analysis</a:t>
            </a:r>
          </a:p>
        </p:txBody>
      </p:sp>
      <p:cxnSp>
        <p:nvCxnSpPr>
          <p:cNvPr id="353" name="Shape 353"/>
          <p:cNvCxnSpPr>
            <a:stCxn id="350" idx="2"/>
            <a:endCxn id="351" idx="0"/>
          </p:cNvCxnSpPr>
          <p:nvPr/>
        </p:nvCxnSpPr>
        <p:spPr>
          <a:xfrm>
            <a:off x="1636600" y="2254812"/>
            <a:ext cx="0" cy="678900"/>
          </a:xfrm>
          <a:prstGeom prst="straightConnector1">
            <a:avLst/>
          </a:prstGeom>
          <a:noFill/>
          <a:ln w="9525" cap="flat" cmpd="sng">
            <a:solidFill>
              <a:schemeClr val="dk2"/>
            </a:solidFill>
            <a:prstDash val="solid"/>
            <a:round/>
            <a:headEnd type="none" w="lg" len="lg"/>
            <a:tailEnd type="triangle" w="lg" len="lg"/>
          </a:ln>
        </p:spPr>
      </p:cxnSp>
      <p:cxnSp>
        <p:nvCxnSpPr>
          <p:cNvPr id="354" name="Shape 354"/>
          <p:cNvCxnSpPr>
            <a:stCxn id="351" idx="2"/>
            <a:endCxn id="352" idx="0"/>
          </p:cNvCxnSpPr>
          <p:nvPr/>
        </p:nvCxnSpPr>
        <p:spPr>
          <a:xfrm>
            <a:off x="1636600" y="3826375"/>
            <a:ext cx="0" cy="510900"/>
          </a:xfrm>
          <a:prstGeom prst="straightConnector1">
            <a:avLst/>
          </a:prstGeom>
          <a:noFill/>
          <a:ln w="9525" cap="flat" cmpd="sng">
            <a:solidFill>
              <a:schemeClr val="dk2"/>
            </a:solidFill>
            <a:prstDash val="solid"/>
            <a:round/>
            <a:headEnd type="none" w="lg" len="lg"/>
            <a:tailEnd type="triangle" w="lg" len="lg"/>
          </a:ln>
        </p:spPr>
      </p:cxnSp>
      <p:sp>
        <p:nvSpPr>
          <p:cNvPr id="355" name="Shape 355"/>
          <p:cNvSpPr/>
          <p:nvPr/>
        </p:nvSpPr>
        <p:spPr>
          <a:xfrm>
            <a:off x="732550" y="4171075"/>
            <a:ext cx="1808100" cy="1096200"/>
          </a:xfrm>
          <a:prstGeom prst="rect">
            <a:avLst/>
          </a:prstGeom>
          <a:noFill/>
          <a:ln w="1905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56" name="Shape 356"/>
          <p:cNvSpPr/>
          <p:nvPr/>
        </p:nvSpPr>
        <p:spPr>
          <a:xfrm>
            <a:off x="3667950" y="937799"/>
            <a:ext cx="1808100" cy="13170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000"/>
              <a:t>1) Examining single performance metric</a:t>
            </a:r>
          </a:p>
        </p:txBody>
      </p:sp>
      <p:sp>
        <p:nvSpPr>
          <p:cNvPr id="357" name="Shape 357"/>
          <p:cNvSpPr/>
          <p:nvPr/>
        </p:nvSpPr>
        <p:spPr>
          <a:xfrm>
            <a:off x="3667950" y="2444875"/>
            <a:ext cx="1808100" cy="1533599"/>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000"/>
              <a:t>2) Examining relationship amongst performance metrics</a:t>
            </a:r>
          </a:p>
        </p:txBody>
      </p:sp>
      <p:sp>
        <p:nvSpPr>
          <p:cNvPr id="358" name="Shape 358"/>
          <p:cNvSpPr/>
          <p:nvPr/>
        </p:nvSpPr>
        <p:spPr>
          <a:xfrm>
            <a:off x="3667950" y="4171073"/>
            <a:ext cx="1808100" cy="15336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000"/>
              <a:t>3) Building statistical models using performance metrics</a:t>
            </a:r>
          </a:p>
        </p:txBody>
      </p:sp>
      <p:cxnSp>
        <p:nvCxnSpPr>
          <p:cNvPr id="359" name="Shape 359"/>
          <p:cNvCxnSpPr>
            <a:stCxn id="355" idx="3"/>
            <a:endCxn id="356" idx="1"/>
          </p:cNvCxnSpPr>
          <p:nvPr/>
        </p:nvCxnSpPr>
        <p:spPr>
          <a:xfrm rot="10800000" flipH="1">
            <a:off x="2540650" y="1596175"/>
            <a:ext cx="1127400" cy="3122999"/>
          </a:xfrm>
          <a:prstGeom prst="straightConnector1">
            <a:avLst/>
          </a:prstGeom>
          <a:noFill/>
          <a:ln w="9525" cap="flat" cmpd="sng">
            <a:solidFill>
              <a:schemeClr val="dk2"/>
            </a:solidFill>
            <a:prstDash val="solid"/>
            <a:round/>
            <a:headEnd type="none" w="lg" len="lg"/>
            <a:tailEnd type="triangle" w="lg" len="lg"/>
          </a:ln>
        </p:spPr>
      </p:cxnSp>
      <p:cxnSp>
        <p:nvCxnSpPr>
          <p:cNvPr id="360" name="Shape 360"/>
          <p:cNvCxnSpPr>
            <a:stCxn id="355" idx="3"/>
            <a:endCxn id="357" idx="1"/>
          </p:cNvCxnSpPr>
          <p:nvPr/>
        </p:nvCxnSpPr>
        <p:spPr>
          <a:xfrm rot="10800000" flipH="1">
            <a:off x="2540650" y="3211675"/>
            <a:ext cx="1127400" cy="1507500"/>
          </a:xfrm>
          <a:prstGeom prst="straightConnector1">
            <a:avLst/>
          </a:prstGeom>
          <a:noFill/>
          <a:ln w="9525" cap="flat" cmpd="sng">
            <a:solidFill>
              <a:schemeClr val="dk2"/>
            </a:solidFill>
            <a:prstDash val="solid"/>
            <a:round/>
            <a:headEnd type="none" w="lg" len="lg"/>
            <a:tailEnd type="triangle" w="lg" len="lg"/>
          </a:ln>
        </p:spPr>
      </p:cxnSp>
      <p:cxnSp>
        <p:nvCxnSpPr>
          <p:cNvPr id="361" name="Shape 361"/>
          <p:cNvCxnSpPr>
            <a:stCxn id="355" idx="3"/>
            <a:endCxn id="358" idx="1"/>
          </p:cNvCxnSpPr>
          <p:nvPr/>
        </p:nvCxnSpPr>
        <p:spPr>
          <a:xfrm>
            <a:off x="2540650" y="4719175"/>
            <a:ext cx="1127400" cy="218700"/>
          </a:xfrm>
          <a:prstGeom prst="straightConnector1">
            <a:avLst/>
          </a:prstGeom>
          <a:noFill/>
          <a:ln w="9525" cap="flat" cmpd="sng">
            <a:solidFill>
              <a:schemeClr val="dk2"/>
            </a:solidFill>
            <a:prstDash val="solid"/>
            <a:round/>
            <a:headEnd type="none" w="lg" len="lg"/>
            <a:tailEnd type="triangle" w="lg" len="lg"/>
          </a:ln>
        </p:spPr>
      </p:cxnSp>
      <p:cxnSp>
        <p:nvCxnSpPr>
          <p:cNvPr id="362" name="Shape 362"/>
          <p:cNvCxnSpPr>
            <a:endCxn id="363" idx="1"/>
          </p:cNvCxnSpPr>
          <p:nvPr/>
        </p:nvCxnSpPr>
        <p:spPr>
          <a:xfrm>
            <a:off x="5475925" y="1596175"/>
            <a:ext cx="1647000" cy="1615500"/>
          </a:xfrm>
          <a:prstGeom prst="straightConnector1">
            <a:avLst/>
          </a:prstGeom>
          <a:noFill/>
          <a:ln w="9525" cap="flat" cmpd="sng">
            <a:solidFill>
              <a:schemeClr val="dk2"/>
            </a:solidFill>
            <a:prstDash val="solid"/>
            <a:round/>
            <a:headEnd type="none" w="lg" len="lg"/>
            <a:tailEnd type="triangle" w="lg" len="lg"/>
          </a:ln>
        </p:spPr>
      </p:cxnSp>
      <p:sp>
        <p:nvSpPr>
          <p:cNvPr id="363" name="Shape 363"/>
          <p:cNvSpPr/>
          <p:nvPr/>
        </p:nvSpPr>
        <p:spPr>
          <a:xfrm>
            <a:off x="7122925" y="2829775"/>
            <a:ext cx="1633200" cy="763800"/>
          </a:xfrm>
          <a:prstGeom prst="round1Rect">
            <a:avLst>
              <a:gd name="adj" fmla="val 16667"/>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000"/>
              <a:t>Discrepancy</a:t>
            </a:r>
          </a:p>
        </p:txBody>
      </p:sp>
      <p:cxnSp>
        <p:nvCxnSpPr>
          <p:cNvPr id="364" name="Shape 364"/>
          <p:cNvCxnSpPr>
            <a:endCxn id="363" idx="1"/>
          </p:cNvCxnSpPr>
          <p:nvPr/>
        </p:nvCxnSpPr>
        <p:spPr>
          <a:xfrm>
            <a:off x="5475925" y="3211675"/>
            <a:ext cx="1647000" cy="0"/>
          </a:xfrm>
          <a:prstGeom prst="straightConnector1">
            <a:avLst/>
          </a:prstGeom>
          <a:noFill/>
          <a:ln w="9525" cap="flat" cmpd="sng">
            <a:solidFill>
              <a:schemeClr val="dk2"/>
            </a:solidFill>
            <a:prstDash val="solid"/>
            <a:round/>
            <a:headEnd type="none" w="lg" len="lg"/>
            <a:tailEnd type="triangle" w="lg" len="lg"/>
          </a:ln>
        </p:spPr>
      </p:cxnSp>
      <p:cxnSp>
        <p:nvCxnSpPr>
          <p:cNvPr id="365" name="Shape 365"/>
          <p:cNvCxnSpPr>
            <a:stCxn id="358" idx="3"/>
            <a:endCxn id="363" idx="1"/>
          </p:cNvCxnSpPr>
          <p:nvPr/>
        </p:nvCxnSpPr>
        <p:spPr>
          <a:xfrm rot="10800000" flipH="1">
            <a:off x="5476050" y="3211673"/>
            <a:ext cx="1647000" cy="1726200"/>
          </a:xfrm>
          <a:prstGeom prst="straightConnector1">
            <a:avLst/>
          </a:prstGeom>
          <a:noFill/>
          <a:ln w="9525" cap="flat" cmpd="sng">
            <a:solidFill>
              <a:schemeClr val="dk2"/>
            </a:solidFill>
            <a:prstDash val="solid"/>
            <a:round/>
            <a:headEnd type="none" w="lg" len="lg"/>
            <a:tailEnd type="triangle" w="lg" len="lg"/>
          </a:ln>
        </p:spPr>
      </p:cxnSp>
    </p:spTree>
  </p:cSld>
  <p:clrMapOvr>
    <a:masterClrMapping/>
  </p:clrMapOvr>
  <mc:AlternateContent xmlns:mc="http://schemas.openxmlformats.org/markup-compatibility/2006" xmlns:p14="http://schemas.microsoft.com/office/powerpoint/2010/main">
    <mc:Choice Requires="p14">
      <p:transition spd="slow" p14:dur="2000" advTm="4630"/>
    </mc:Choice>
    <mc:Fallback xmlns="">
      <p:transition xmlns:p14="http://schemas.microsoft.com/office/powerpoint/2010/main" spd="slow" advTm="4630"/>
    </mc:Fallback>
  </mc:AlternateContent>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sp>
        <p:nvSpPr>
          <p:cNvPr id="370" name="Shape 370"/>
          <p:cNvSpPr txBox="1">
            <a:spLocks noGrp="1"/>
          </p:cNvSpPr>
          <p:nvPr>
            <p:ph type="title"/>
          </p:nvPr>
        </p:nvSpPr>
        <p:spPr>
          <a:xfrm>
            <a:off x="311700" y="247000"/>
            <a:ext cx="8520600" cy="17619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Research Questions</a:t>
            </a:r>
          </a:p>
        </p:txBody>
      </p:sp>
      <p:sp>
        <p:nvSpPr>
          <p:cNvPr id="371" name="Shape 371"/>
          <p:cNvSpPr txBox="1">
            <a:spLocks noGrp="1"/>
          </p:cNvSpPr>
          <p:nvPr>
            <p:ph type="body" idx="1"/>
          </p:nvPr>
        </p:nvSpPr>
        <p:spPr>
          <a:xfrm>
            <a:off x="311700" y="1612999"/>
            <a:ext cx="8520600" cy="4921200"/>
          </a:xfrm>
          <a:prstGeom prst="rect">
            <a:avLst/>
          </a:prstGeom>
        </p:spPr>
        <p:txBody>
          <a:bodyPr lIns="91425" tIns="91425" rIns="91425" bIns="91425" anchor="t" anchorCtr="0">
            <a:noAutofit/>
          </a:bodyPr>
          <a:lstStyle/>
          <a:p>
            <a:pPr marL="457200" lvl="0" indent="-419100"/>
            <a:r>
              <a:rPr lang="en" sz="3000" b="1" dirty="0"/>
              <a:t>RQ1:</a:t>
            </a:r>
            <a:r>
              <a:rPr lang="en" sz="3000" dirty="0"/>
              <a:t> Are the </a:t>
            </a:r>
            <a:r>
              <a:rPr lang="en" sz="3000" dirty="0">
                <a:solidFill>
                  <a:srgbClr val="FF0000"/>
                </a:solidFill>
              </a:rPr>
              <a:t>trend and distribution </a:t>
            </a:r>
            <a:r>
              <a:rPr lang="en" sz="3000" dirty="0"/>
              <a:t>of a </a:t>
            </a:r>
            <a:r>
              <a:rPr lang="en" sz="3000" dirty="0">
                <a:solidFill>
                  <a:srgbClr val="FF0000"/>
                </a:solidFill>
              </a:rPr>
              <a:t>single performance metric</a:t>
            </a:r>
            <a:r>
              <a:rPr lang="en" sz="3000" dirty="0"/>
              <a:t> similar across environments?</a:t>
            </a:r>
          </a:p>
          <a:p>
            <a:pPr marL="457200" lvl="0" indent="-419100" rtl="0">
              <a:spcBef>
                <a:spcPts val="0"/>
              </a:spcBef>
              <a:buClr>
                <a:srgbClr val="D9D9D9"/>
              </a:buClr>
              <a:buSzPct val="100000"/>
            </a:pPr>
            <a:r>
              <a:rPr lang="en" sz="3000" b="1" dirty="0" smtClean="0">
                <a:solidFill>
                  <a:srgbClr val="D9D9D9"/>
                </a:solidFill>
              </a:rPr>
              <a:t>RQ2</a:t>
            </a:r>
            <a:r>
              <a:rPr lang="en" sz="3000" b="1" dirty="0">
                <a:solidFill>
                  <a:srgbClr val="D9D9D9"/>
                </a:solidFill>
              </a:rPr>
              <a:t>: </a:t>
            </a:r>
            <a:r>
              <a:rPr lang="en" sz="3000" dirty="0">
                <a:solidFill>
                  <a:srgbClr val="D9D9D9"/>
                </a:solidFill>
              </a:rPr>
              <a:t>To what extent does the relationship between the performance metrics change across environments?</a:t>
            </a:r>
          </a:p>
          <a:p>
            <a:pPr marL="457200" lvl="0" indent="-419100" rtl="0">
              <a:spcBef>
                <a:spcPts val="0"/>
              </a:spcBef>
              <a:buClr>
                <a:srgbClr val="D9D9D9"/>
              </a:buClr>
              <a:buSzPct val="100000"/>
            </a:pPr>
            <a:r>
              <a:rPr lang="en" sz="3000" b="1" dirty="0">
                <a:solidFill>
                  <a:srgbClr val="D9D9D9"/>
                </a:solidFill>
              </a:rPr>
              <a:t>RQ3:</a:t>
            </a:r>
            <a:r>
              <a:rPr lang="en" sz="3000" dirty="0">
                <a:solidFill>
                  <a:srgbClr val="D9D9D9"/>
                </a:solidFill>
              </a:rPr>
              <a:t> Can statistical performance models be applied across virtual and physical environments?</a:t>
            </a:r>
          </a:p>
          <a:p>
            <a:pPr lvl="0" rtl="0">
              <a:spcBef>
                <a:spcPts val="0"/>
              </a:spcBef>
              <a:buNone/>
            </a:pPr>
            <a:endParaRPr sz="3000" dirty="0"/>
          </a:p>
          <a:p>
            <a:pPr lvl="0" rtl="0">
              <a:spcBef>
                <a:spcPts val="0"/>
              </a:spcBef>
              <a:buNone/>
            </a:pPr>
            <a:endParaRPr dirty="0"/>
          </a:p>
        </p:txBody>
      </p:sp>
      <p:sp>
        <p:nvSpPr>
          <p:cNvPr id="372" name="Shape 372"/>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27</a:t>
            </a:fld>
            <a:endParaRPr lang="en"/>
          </a:p>
        </p:txBody>
      </p:sp>
    </p:spTree>
  </p:cSld>
  <p:clrMapOvr>
    <a:masterClrMapping/>
  </p:clrMapOvr>
  <mc:AlternateContent xmlns:mc="http://schemas.openxmlformats.org/markup-compatibility/2006" xmlns:p14="http://schemas.microsoft.com/office/powerpoint/2010/main">
    <mc:Choice Requires="p14">
      <p:transition spd="slow" p14:dur="2000" advTm="7330"/>
    </mc:Choice>
    <mc:Fallback xmlns="">
      <p:transition xmlns:p14="http://schemas.microsoft.com/office/powerpoint/2010/main" spd="slow" advTm="7330"/>
    </mc:Fallback>
  </mc:AlternateContent>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Shape 377"/>
          <p:cNvSpPr txBox="1">
            <a:spLocks noGrp="1"/>
          </p:cNvSpPr>
          <p:nvPr>
            <p:ph type="title"/>
          </p:nvPr>
        </p:nvSpPr>
        <p:spPr>
          <a:xfrm>
            <a:off x="311700" y="247000"/>
            <a:ext cx="8520600" cy="1010400"/>
          </a:xfrm>
          <a:prstGeom prst="rect">
            <a:avLst/>
          </a:prstGeom>
        </p:spPr>
        <p:txBody>
          <a:bodyPr lIns="91425" tIns="91425" rIns="91425" bIns="91425" anchor="t" anchorCtr="0">
            <a:noAutofit/>
          </a:bodyPr>
          <a:lstStyle/>
          <a:p>
            <a:pPr lvl="0" rtl="0">
              <a:spcBef>
                <a:spcPts val="0"/>
              </a:spcBef>
              <a:buNone/>
            </a:pPr>
            <a:r>
              <a:rPr lang="en" sz="4000" b="1">
                <a:solidFill>
                  <a:srgbClr val="CC0000"/>
                </a:solidFill>
              </a:rPr>
              <a:t>RQ1</a:t>
            </a:r>
            <a:r>
              <a:rPr lang="en" sz="4000">
                <a:solidFill>
                  <a:srgbClr val="CC0000"/>
                </a:solidFill>
              </a:rPr>
              <a:t>: Approach</a:t>
            </a:r>
          </a:p>
        </p:txBody>
      </p:sp>
      <p:sp>
        <p:nvSpPr>
          <p:cNvPr id="378" name="Shape 378"/>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28</a:t>
            </a:fld>
            <a:endParaRPr lang="en"/>
          </a:p>
        </p:txBody>
      </p:sp>
      <p:sp>
        <p:nvSpPr>
          <p:cNvPr id="379" name="Shape 379"/>
          <p:cNvSpPr txBox="1"/>
          <p:nvPr/>
        </p:nvSpPr>
        <p:spPr>
          <a:xfrm>
            <a:off x="551825" y="3888725"/>
            <a:ext cx="1483800" cy="1508400"/>
          </a:xfrm>
          <a:prstGeom prst="rect">
            <a:avLst/>
          </a:prstGeom>
          <a:noFill/>
          <a:ln>
            <a:noFill/>
          </a:ln>
        </p:spPr>
        <p:txBody>
          <a:bodyPr lIns="91425" tIns="91425" rIns="91425" bIns="91425" anchor="t" anchorCtr="0">
            <a:noAutofit/>
          </a:bodyPr>
          <a:lstStyle/>
          <a:p>
            <a:pPr lvl="0" algn="ctr">
              <a:spcBef>
                <a:spcPts val="0"/>
              </a:spcBef>
              <a:buNone/>
            </a:pPr>
            <a:r>
              <a:rPr lang="en" sz="2400">
                <a:solidFill>
                  <a:schemeClr val="dk2"/>
                </a:solidFill>
              </a:rPr>
              <a:t>Quantile-Quantile (QQ) </a:t>
            </a:r>
          </a:p>
          <a:p>
            <a:pPr lvl="0" algn="ctr" rtl="0">
              <a:spcBef>
                <a:spcPts val="0"/>
              </a:spcBef>
              <a:buNone/>
            </a:pPr>
            <a:r>
              <a:rPr lang="en" sz="2400">
                <a:solidFill>
                  <a:schemeClr val="dk2"/>
                </a:solidFill>
              </a:rPr>
              <a:t>Plots </a:t>
            </a:r>
          </a:p>
        </p:txBody>
      </p:sp>
      <p:sp>
        <p:nvSpPr>
          <p:cNvPr id="380" name="Shape 380"/>
          <p:cNvSpPr txBox="1">
            <a:spLocks noGrp="1"/>
          </p:cNvSpPr>
          <p:nvPr>
            <p:ph type="body" idx="1"/>
          </p:nvPr>
        </p:nvSpPr>
        <p:spPr>
          <a:xfrm>
            <a:off x="6288625" y="3613225"/>
            <a:ext cx="2073900" cy="2159400"/>
          </a:xfrm>
          <a:prstGeom prst="rect">
            <a:avLst/>
          </a:prstGeom>
        </p:spPr>
        <p:txBody>
          <a:bodyPr lIns="91425" tIns="91425" rIns="91425" bIns="91425" anchor="t" anchorCtr="0">
            <a:noAutofit/>
          </a:bodyPr>
          <a:lstStyle/>
          <a:p>
            <a:pPr lvl="0" algn="ctr" rtl="0">
              <a:spcBef>
                <a:spcPts val="0"/>
              </a:spcBef>
              <a:buNone/>
            </a:pPr>
            <a:r>
              <a:rPr lang="en" sz="2400"/>
              <a:t>Spearman’s rank correlation coefficient</a:t>
            </a:r>
          </a:p>
          <a:p>
            <a:pPr lvl="0" rtl="0">
              <a:spcBef>
                <a:spcPts val="0"/>
              </a:spcBef>
              <a:buNone/>
            </a:pPr>
            <a:endParaRPr sz="2400"/>
          </a:p>
          <a:p>
            <a:pPr lvl="0" rtl="0">
              <a:spcBef>
                <a:spcPts val="0"/>
              </a:spcBef>
              <a:buNone/>
            </a:pPr>
            <a:endParaRPr sz="2400"/>
          </a:p>
        </p:txBody>
      </p:sp>
      <p:pic>
        <p:nvPicPr>
          <p:cNvPr id="381" name="Shape 381"/>
          <p:cNvPicPr preferRelativeResize="0"/>
          <p:nvPr/>
        </p:nvPicPr>
        <p:blipFill>
          <a:blip r:embed="rId4">
            <a:alphaModFix/>
          </a:blip>
          <a:stretch>
            <a:fillRect/>
          </a:stretch>
        </p:blipFill>
        <p:spPr>
          <a:xfrm>
            <a:off x="7212495" y="136049"/>
            <a:ext cx="1754250" cy="1818298"/>
          </a:xfrm>
          <a:prstGeom prst="rect">
            <a:avLst/>
          </a:prstGeom>
          <a:noFill/>
          <a:ln>
            <a:noFill/>
          </a:ln>
        </p:spPr>
      </p:pic>
      <p:sp>
        <p:nvSpPr>
          <p:cNvPr id="382" name="Shape 382"/>
          <p:cNvSpPr/>
          <p:nvPr/>
        </p:nvSpPr>
        <p:spPr>
          <a:xfrm>
            <a:off x="8214000" y="289725"/>
            <a:ext cx="633600" cy="462000"/>
          </a:xfrm>
          <a:prstGeom prst="rect">
            <a:avLst/>
          </a:prstGeom>
          <a:noFill/>
          <a:ln w="1905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r>
              <a:rPr lang="en"/>
              <a:t>    </a:t>
            </a:r>
          </a:p>
        </p:txBody>
      </p:sp>
      <p:sp>
        <p:nvSpPr>
          <p:cNvPr id="383" name="Shape 383"/>
          <p:cNvSpPr txBox="1"/>
          <p:nvPr/>
        </p:nvSpPr>
        <p:spPr>
          <a:xfrm>
            <a:off x="970050" y="2137550"/>
            <a:ext cx="3656223" cy="427500"/>
          </a:xfrm>
          <a:prstGeom prst="rect">
            <a:avLst/>
          </a:prstGeom>
          <a:noFill/>
          <a:ln w="9525" cap="flat" cmpd="sng">
            <a:solidFill>
              <a:srgbClr val="000000"/>
            </a:solidFill>
            <a:prstDash val="solid"/>
            <a:round/>
            <a:headEnd type="none" w="med" len="med"/>
            <a:tailEnd type="none" w="med" len="med"/>
          </a:ln>
        </p:spPr>
        <p:txBody>
          <a:bodyPr lIns="91425" tIns="91425" rIns="91425" bIns="91425" anchor="t" anchorCtr="0">
            <a:noAutofit/>
          </a:bodyPr>
          <a:lstStyle/>
          <a:p>
            <a:pPr lvl="0" algn="ctr">
              <a:spcBef>
                <a:spcPts val="0"/>
              </a:spcBef>
              <a:buNone/>
            </a:pPr>
            <a:r>
              <a:rPr lang="en" sz="2400" dirty="0" smtClean="0"/>
              <a:t>Shape</a:t>
            </a:r>
            <a:r>
              <a:rPr lang="en-US" sz="2400" dirty="0" smtClean="0"/>
              <a:t> of the distribution</a:t>
            </a:r>
            <a:endParaRPr lang="en" sz="2400" dirty="0"/>
          </a:p>
        </p:txBody>
      </p:sp>
      <p:sp>
        <p:nvSpPr>
          <p:cNvPr id="385" name="Shape 385"/>
          <p:cNvSpPr txBox="1"/>
          <p:nvPr/>
        </p:nvSpPr>
        <p:spPr>
          <a:xfrm>
            <a:off x="6781675" y="2137550"/>
            <a:ext cx="1087800" cy="427500"/>
          </a:xfrm>
          <a:prstGeom prst="rect">
            <a:avLst/>
          </a:prstGeom>
          <a:noFill/>
          <a:ln w="9525" cap="flat" cmpd="sng">
            <a:solidFill>
              <a:srgbClr val="000000"/>
            </a:solidFill>
            <a:prstDash val="solid"/>
            <a:round/>
            <a:headEnd type="none" w="med" len="med"/>
            <a:tailEnd type="none" w="med" len="med"/>
          </a:ln>
        </p:spPr>
        <p:txBody>
          <a:bodyPr lIns="91425" tIns="91425" rIns="91425" bIns="91425" anchor="t" anchorCtr="0">
            <a:noAutofit/>
          </a:bodyPr>
          <a:lstStyle/>
          <a:p>
            <a:pPr lvl="0">
              <a:spcBef>
                <a:spcPts val="0"/>
              </a:spcBef>
              <a:buNone/>
            </a:pPr>
            <a:r>
              <a:rPr lang="en" sz="2400"/>
              <a:t>Trend</a:t>
            </a:r>
          </a:p>
        </p:txBody>
      </p:sp>
      <p:sp>
        <p:nvSpPr>
          <p:cNvPr id="386" name="Shape 386"/>
          <p:cNvSpPr/>
          <p:nvPr/>
        </p:nvSpPr>
        <p:spPr>
          <a:xfrm>
            <a:off x="970050" y="2868875"/>
            <a:ext cx="451800" cy="750600"/>
          </a:xfrm>
          <a:prstGeom prst="downArrow">
            <a:avLst>
              <a:gd name="adj1" fmla="val 50000"/>
              <a:gd name="adj2" fmla="val 5000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87" name="Shape 387"/>
          <p:cNvSpPr txBox="1"/>
          <p:nvPr/>
        </p:nvSpPr>
        <p:spPr>
          <a:xfrm>
            <a:off x="3439500" y="3979125"/>
            <a:ext cx="1783200" cy="1219800"/>
          </a:xfrm>
          <a:prstGeom prst="rect">
            <a:avLst/>
          </a:prstGeom>
          <a:noFill/>
          <a:ln>
            <a:noFill/>
          </a:ln>
        </p:spPr>
        <p:txBody>
          <a:bodyPr lIns="91425" tIns="91425" rIns="91425" bIns="91425" anchor="ctr" anchorCtr="0">
            <a:noAutofit/>
          </a:bodyPr>
          <a:lstStyle/>
          <a:p>
            <a:pPr lvl="0" algn="ctr" rtl="0">
              <a:lnSpc>
                <a:spcPct val="115000"/>
              </a:lnSpc>
              <a:spcBef>
                <a:spcPts val="0"/>
              </a:spcBef>
              <a:spcAft>
                <a:spcPts val="1600"/>
              </a:spcAft>
              <a:buNone/>
            </a:pPr>
            <a:r>
              <a:rPr lang="en" sz="2400" dirty="0" smtClean="0">
                <a:solidFill>
                  <a:schemeClr val="dk2"/>
                </a:solidFill>
              </a:rPr>
              <a:t>Normalized </a:t>
            </a:r>
            <a:r>
              <a:rPr lang="en" sz="2400" dirty="0">
                <a:solidFill>
                  <a:schemeClr val="dk2"/>
                </a:solidFill>
              </a:rPr>
              <a:t>KS-Test</a:t>
            </a:r>
          </a:p>
        </p:txBody>
      </p:sp>
      <p:sp>
        <p:nvSpPr>
          <p:cNvPr id="388" name="Shape 388"/>
          <p:cNvSpPr/>
          <p:nvPr/>
        </p:nvSpPr>
        <p:spPr>
          <a:xfrm>
            <a:off x="4014250" y="2862612"/>
            <a:ext cx="451800" cy="750600"/>
          </a:xfrm>
          <a:prstGeom prst="downArrow">
            <a:avLst>
              <a:gd name="adj1" fmla="val 50000"/>
              <a:gd name="adj2" fmla="val 5000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89" name="Shape 389"/>
          <p:cNvSpPr/>
          <p:nvPr/>
        </p:nvSpPr>
        <p:spPr>
          <a:xfrm>
            <a:off x="7099675" y="2868875"/>
            <a:ext cx="451800" cy="750600"/>
          </a:xfrm>
          <a:prstGeom prst="downArrow">
            <a:avLst>
              <a:gd name="adj1" fmla="val 50000"/>
              <a:gd name="adj2" fmla="val 5000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57008"/>
    </mc:Choice>
    <mc:Fallback xmlns="">
      <p:transition xmlns:p14="http://schemas.microsoft.com/office/powerpoint/2010/main" spd="slow" advTm="57008"/>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86"/>
                                        </p:tgtEl>
                                        <p:attrNameLst>
                                          <p:attrName>style.visibility</p:attrName>
                                        </p:attrNameLst>
                                      </p:cBhvr>
                                      <p:to>
                                        <p:strVal val="visible"/>
                                      </p:to>
                                    </p:set>
                                    <p:animEffect transition="in" filter="fade">
                                      <p:cBhvr>
                                        <p:cTn id="7" dur="1000"/>
                                        <p:tgtEl>
                                          <p:spTgt spid="386"/>
                                        </p:tgtEl>
                                      </p:cBhvr>
                                    </p:animEffect>
                                  </p:childTnLst>
                                </p:cTn>
                              </p:par>
                              <p:par>
                                <p:cTn id="8" presetID="10" presetClass="entr" presetSubtype="0" fill="hold" nodeType="withEffect">
                                  <p:stCondLst>
                                    <p:cond delay="0"/>
                                  </p:stCondLst>
                                  <p:childTnLst>
                                    <p:set>
                                      <p:cBhvr>
                                        <p:cTn id="9" dur="1" fill="hold">
                                          <p:stCondLst>
                                            <p:cond delay="0"/>
                                          </p:stCondLst>
                                        </p:cTn>
                                        <p:tgtEl>
                                          <p:spTgt spid="379"/>
                                        </p:tgtEl>
                                        <p:attrNameLst>
                                          <p:attrName>style.visibility</p:attrName>
                                        </p:attrNameLst>
                                      </p:cBhvr>
                                      <p:to>
                                        <p:strVal val="visible"/>
                                      </p:to>
                                    </p:set>
                                    <p:animEffect transition="in" filter="fade">
                                      <p:cBhvr>
                                        <p:cTn id="10" dur="1000"/>
                                        <p:tgtEl>
                                          <p:spTgt spid="37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87"/>
                                        </p:tgtEl>
                                        <p:attrNameLst>
                                          <p:attrName>style.visibility</p:attrName>
                                        </p:attrNameLst>
                                      </p:cBhvr>
                                      <p:to>
                                        <p:strVal val="visible"/>
                                      </p:to>
                                    </p:set>
                                    <p:animEffect transition="in" filter="fade">
                                      <p:cBhvr>
                                        <p:cTn id="15" dur="1000"/>
                                        <p:tgtEl>
                                          <p:spTgt spid="387"/>
                                        </p:tgtEl>
                                      </p:cBhvr>
                                    </p:animEffect>
                                  </p:childTnLst>
                                </p:cTn>
                              </p:par>
                              <p:par>
                                <p:cTn id="16" presetID="10" presetClass="entr" presetSubtype="0" fill="hold" nodeType="withEffect">
                                  <p:stCondLst>
                                    <p:cond delay="0"/>
                                  </p:stCondLst>
                                  <p:childTnLst>
                                    <p:set>
                                      <p:cBhvr>
                                        <p:cTn id="17" dur="1" fill="hold">
                                          <p:stCondLst>
                                            <p:cond delay="0"/>
                                          </p:stCondLst>
                                        </p:cTn>
                                        <p:tgtEl>
                                          <p:spTgt spid="388"/>
                                        </p:tgtEl>
                                        <p:attrNameLst>
                                          <p:attrName>style.visibility</p:attrName>
                                        </p:attrNameLst>
                                      </p:cBhvr>
                                      <p:to>
                                        <p:strVal val="visible"/>
                                      </p:to>
                                    </p:set>
                                    <p:animEffect transition="in" filter="fade">
                                      <p:cBhvr>
                                        <p:cTn id="18" dur="1000"/>
                                        <p:tgtEl>
                                          <p:spTgt spid="38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80"/>
                                        </p:tgtEl>
                                        <p:attrNameLst>
                                          <p:attrName>style.visibility</p:attrName>
                                        </p:attrNameLst>
                                      </p:cBhvr>
                                      <p:to>
                                        <p:strVal val="visible"/>
                                      </p:to>
                                    </p:set>
                                    <p:animEffect transition="in" filter="fade">
                                      <p:cBhvr>
                                        <p:cTn id="23" dur="1000"/>
                                        <p:tgtEl>
                                          <p:spTgt spid="380"/>
                                        </p:tgtEl>
                                      </p:cBhvr>
                                    </p:animEffect>
                                  </p:childTnLst>
                                </p:cTn>
                              </p:par>
                              <p:par>
                                <p:cTn id="24" presetID="10" presetClass="entr" presetSubtype="0" fill="hold" nodeType="withEffect">
                                  <p:stCondLst>
                                    <p:cond delay="0"/>
                                  </p:stCondLst>
                                  <p:childTnLst>
                                    <p:set>
                                      <p:cBhvr>
                                        <p:cTn id="25" dur="1" fill="hold">
                                          <p:stCondLst>
                                            <p:cond delay="0"/>
                                          </p:stCondLst>
                                        </p:cTn>
                                        <p:tgtEl>
                                          <p:spTgt spid="389"/>
                                        </p:tgtEl>
                                        <p:attrNameLst>
                                          <p:attrName>style.visibility</p:attrName>
                                        </p:attrNameLst>
                                      </p:cBhvr>
                                      <p:to>
                                        <p:strVal val="visible"/>
                                      </p:to>
                                    </p:set>
                                    <p:animEffect transition="in" filter="fade">
                                      <p:cBhvr>
                                        <p:cTn id="26" dur="1000"/>
                                        <p:tgtEl>
                                          <p:spTgt spid="3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Shape 394"/>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29</a:t>
            </a:fld>
            <a:endParaRPr lang="en"/>
          </a:p>
        </p:txBody>
      </p:sp>
      <p:sp>
        <p:nvSpPr>
          <p:cNvPr id="395" name="Shape 395"/>
          <p:cNvSpPr txBox="1"/>
          <p:nvPr/>
        </p:nvSpPr>
        <p:spPr>
          <a:xfrm>
            <a:off x="959400" y="1954350"/>
            <a:ext cx="7254600" cy="3921600"/>
          </a:xfrm>
          <a:prstGeom prst="rect">
            <a:avLst/>
          </a:prstGeom>
          <a:noFill/>
          <a:ln>
            <a:noFill/>
          </a:ln>
        </p:spPr>
        <p:txBody>
          <a:bodyPr lIns="91425" tIns="91425" rIns="91425" bIns="91425" anchor="t" anchorCtr="0">
            <a:noAutofit/>
          </a:bodyPr>
          <a:lstStyle/>
          <a:p>
            <a:pPr lvl="0">
              <a:spcBef>
                <a:spcPts val="0"/>
              </a:spcBef>
              <a:buNone/>
            </a:pPr>
            <a:endParaRPr/>
          </a:p>
        </p:txBody>
      </p:sp>
      <p:sp>
        <p:nvSpPr>
          <p:cNvPr id="396" name="Shape 396"/>
          <p:cNvSpPr txBox="1"/>
          <p:nvPr/>
        </p:nvSpPr>
        <p:spPr>
          <a:xfrm>
            <a:off x="914550" y="2712050"/>
            <a:ext cx="7344300" cy="3163800"/>
          </a:xfrm>
          <a:prstGeom prst="rect">
            <a:avLst/>
          </a:prstGeom>
          <a:noFill/>
          <a:ln>
            <a:noFill/>
          </a:ln>
        </p:spPr>
        <p:txBody>
          <a:bodyPr lIns="91425" tIns="91425" rIns="91425" bIns="91425" anchor="t" anchorCtr="0">
            <a:noAutofit/>
          </a:bodyPr>
          <a:lstStyle/>
          <a:p>
            <a:pPr lvl="0" rtl="0">
              <a:spcBef>
                <a:spcPts val="0"/>
              </a:spcBef>
              <a:buNone/>
            </a:pPr>
            <a:endParaRPr/>
          </a:p>
        </p:txBody>
      </p:sp>
      <p:pic>
        <p:nvPicPr>
          <p:cNvPr id="397" name="Shape 397" descr="DS2_qq-1.png"/>
          <p:cNvPicPr preferRelativeResize="0"/>
          <p:nvPr/>
        </p:nvPicPr>
        <p:blipFill rotWithShape="1">
          <a:blip r:embed="rId3">
            <a:alphaModFix/>
          </a:blip>
          <a:srcRect b="65596"/>
          <a:stretch/>
        </p:blipFill>
        <p:spPr>
          <a:xfrm>
            <a:off x="885800" y="1787849"/>
            <a:ext cx="7372398" cy="3282300"/>
          </a:xfrm>
          <a:prstGeom prst="rect">
            <a:avLst/>
          </a:prstGeom>
          <a:noFill/>
          <a:ln>
            <a:noFill/>
          </a:ln>
        </p:spPr>
      </p:pic>
      <p:sp>
        <p:nvSpPr>
          <p:cNvPr id="398" name="Shape 398"/>
          <p:cNvSpPr txBox="1">
            <a:spLocks noGrp="1"/>
          </p:cNvSpPr>
          <p:nvPr>
            <p:ph type="title"/>
          </p:nvPr>
        </p:nvSpPr>
        <p:spPr>
          <a:xfrm>
            <a:off x="311700" y="247000"/>
            <a:ext cx="8520600" cy="1010400"/>
          </a:xfrm>
          <a:prstGeom prst="rect">
            <a:avLst/>
          </a:prstGeom>
        </p:spPr>
        <p:txBody>
          <a:bodyPr lIns="91425" tIns="91425" rIns="91425" bIns="91425" anchor="t" anchorCtr="0">
            <a:noAutofit/>
          </a:bodyPr>
          <a:lstStyle/>
          <a:p>
            <a:pPr lvl="0">
              <a:spcBef>
                <a:spcPts val="0"/>
              </a:spcBef>
              <a:buNone/>
            </a:pPr>
            <a:r>
              <a:rPr lang="en" sz="4000">
                <a:solidFill>
                  <a:srgbClr val="CC0000"/>
                </a:solidFill>
              </a:rPr>
              <a:t>DS2: </a:t>
            </a:r>
            <a:r>
              <a:rPr lang="en" sz="2400">
                <a:solidFill>
                  <a:srgbClr val="CC0000"/>
                </a:solidFill>
              </a:rPr>
              <a:t>Most performance metrics do not follow the same shape of the</a:t>
            </a:r>
          </a:p>
          <a:p>
            <a:pPr lvl="0">
              <a:spcBef>
                <a:spcPts val="0"/>
              </a:spcBef>
              <a:buClr>
                <a:schemeClr val="dk1"/>
              </a:buClr>
              <a:buSzPct val="45833"/>
              <a:buFont typeface="Arial"/>
              <a:buNone/>
            </a:pPr>
            <a:r>
              <a:rPr lang="en" sz="2400">
                <a:solidFill>
                  <a:srgbClr val="CC0000"/>
                </a:solidFill>
              </a:rPr>
              <a:t>distribution in virtual and physical environments.</a:t>
            </a:r>
          </a:p>
          <a:p>
            <a:pPr lvl="0" rtl="0">
              <a:spcBef>
                <a:spcPts val="0"/>
              </a:spcBef>
              <a:buNone/>
            </a:pPr>
            <a:endParaRPr sz="4000">
              <a:solidFill>
                <a:srgbClr val="CC0000"/>
              </a:solidFill>
            </a:endParaRPr>
          </a:p>
        </p:txBody>
      </p:sp>
    </p:spTree>
  </p:cSld>
  <p:clrMapOvr>
    <a:masterClrMapping/>
  </p:clrMapOvr>
  <mc:AlternateContent xmlns:mc="http://schemas.openxmlformats.org/markup-compatibility/2006" xmlns:p14="http://schemas.microsoft.com/office/powerpoint/2010/main">
    <mc:Choice Requires="p14">
      <p:transition spd="slow" p14:dur="2000" advTm="70796"/>
    </mc:Choice>
    <mc:Fallback xmlns="">
      <p:transition xmlns:p14="http://schemas.microsoft.com/office/powerpoint/2010/main" spd="slow" advTm="70796"/>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3" name="Shape 63"/>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a:spcBef>
                <a:spcPts val="0"/>
              </a:spcBef>
              <a:buNone/>
            </a:pPr>
            <a:fld id="{00000000-1234-1234-1234-123412341234}" type="slidenum">
              <a:rPr lang="en"/>
              <a:t>3</a:t>
            </a:fld>
            <a:endParaRPr lang="en"/>
          </a:p>
        </p:txBody>
      </p:sp>
      <p:sp>
        <p:nvSpPr>
          <p:cNvPr id="4" name="TextBox 3"/>
          <p:cNvSpPr txBox="1"/>
          <p:nvPr/>
        </p:nvSpPr>
        <p:spPr>
          <a:xfrm>
            <a:off x="0" y="6550223"/>
            <a:ext cx="5573824" cy="307777"/>
          </a:xfrm>
          <a:prstGeom prst="rect">
            <a:avLst/>
          </a:prstGeom>
          <a:noFill/>
        </p:spPr>
        <p:txBody>
          <a:bodyPr wrap="none" rtlCol="0">
            <a:spAutoFit/>
          </a:bodyPr>
          <a:lstStyle/>
          <a:p>
            <a:r>
              <a:rPr lang="en-US" dirty="0"/>
              <a:t>https://tctechcrunch2011.files.wordpress.com/2014/01/</a:t>
            </a:r>
            <a:r>
              <a:rPr lang="en-US" dirty="0" err="1"/>
              <a:t>aws_logo.jpg</a:t>
            </a:r>
            <a:endParaRPr lang="en-US" dirty="0"/>
          </a:p>
        </p:txBody>
      </p:sp>
      <p:pic>
        <p:nvPicPr>
          <p:cNvPr id="7" name="Picture 6" descr="aws_logo.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350717"/>
          </a:xfrm>
          <a:prstGeom prst="rect">
            <a:avLst/>
          </a:prstGeom>
        </p:spPr>
      </p:pic>
      <p:sp>
        <p:nvSpPr>
          <p:cNvPr id="12" name="Shape 62"/>
          <p:cNvSpPr txBox="1">
            <a:spLocks noGrp="1"/>
          </p:cNvSpPr>
          <p:nvPr>
            <p:ph type="body" idx="1"/>
          </p:nvPr>
        </p:nvSpPr>
        <p:spPr>
          <a:xfrm>
            <a:off x="667935" y="325280"/>
            <a:ext cx="8021092" cy="1146228"/>
          </a:xfrm>
          <a:prstGeom prst="rect">
            <a:avLst/>
          </a:prstGeom>
          <a:solidFill>
            <a:schemeClr val="bg1">
              <a:lumMod val="65000"/>
            </a:schemeClr>
          </a:solidFill>
        </p:spPr>
        <p:txBody>
          <a:bodyPr lIns="91425" tIns="91425" rIns="91425" bIns="91425" anchor="t" anchorCtr="0">
            <a:noAutofit/>
          </a:bodyPr>
          <a:lstStyle/>
          <a:p>
            <a:r>
              <a:rPr lang="en" sz="3200" dirty="0" smtClean="0">
                <a:solidFill>
                  <a:srgbClr val="CC0000"/>
                </a:solidFill>
              </a:rPr>
              <a:t>W</a:t>
            </a:r>
            <a:r>
              <a:rPr lang="en-US" sz="3200" dirty="0" err="1" smtClean="0">
                <a:solidFill>
                  <a:srgbClr val="CC0000"/>
                </a:solidFill>
              </a:rPr>
              <a:t>hy</a:t>
            </a:r>
            <a:r>
              <a:rPr lang="en" sz="3200" dirty="0" smtClean="0">
                <a:solidFill>
                  <a:srgbClr val="CC0000"/>
                </a:solidFill>
              </a:rPr>
              <a:t> </a:t>
            </a:r>
            <a:r>
              <a:rPr lang="en" sz="3200" dirty="0">
                <a:solidFill>
                  <a:srgbClr val="CC0000"/>
                </a:solidFill>
              </a:rPr>
              <a:t>are performance </a:t>
            </a:r>
            <a:r>
              <a:rPr lang="en" sz="3200" dirty="0" smtClean="0">
                <a:solidFill>
                  <a:srgbClr val="CC0000"/>
                </a:solidFill>
              </a:rPr>
              <a:t>tests</a:t>
            </a:r>
            <a:r>
              <a:rPr lang="en-US" sz="3200" dirty="0" smtClean="0">
                <a:solidFill>
                  <a:srgbClr val="CC0000"/>
                </a:solidFill>
              </a:rPr>
              <a:t> important</a:t>
            </a:r>
            <a:r>
              <a:rPr lang="en" sz="3200" dirty="0" smtClean="0">
                <a:solidFill>
                  <a:srgbClr val="CC0000"/>
                </a:solidFill>
              </a:rPr>
              <a:t>?</a:t>
            </a:r>
            <a:endParaRPr lang="en" sz="3000" dirty="0"/>
          </a:p>
        </p:txBody>
      </p:sp>
      <p:sp>
        <p:nvSpPr>
          <p:cNvPr id="13" name="Shape 62"/>
          <p:cNvSpPr txBox="1">
            <a:spLocks/>
          </p:cNvSpPr>
          <p:nvPr/>
        </p:nvSpPr>
        <p:spPr>
          <a:xfrm>
            <a:off x="667935" y="3885382"/>
            <a:ext cx="8021092" cy="1967174"/>
          </a:xfrm>
          <a:prstGeom prst="rect">
            <a:avLst/>
          </a:prstGeom>
          <a:solidFill>
            <a:schemeClr val="bg1">
              <a:lumMod val="65000"/>
            </a:schemeClr>
          </a:solid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1600"/>
              </a:spcAft>
              <a:buClr>
                <a:schemeClr val="dk2"/>
              </a:buClr>
              <a:buSzPct val="100000"/>
              <a:buNone/>
              <a:defRPr sz="1800" b="0" i="0" u="none" strike="noStrike" cap="none">
                <a:solidFill>
                  <a:schemeClr val="dk2"/>
                </a:solidFill>
                <a:latin typeface="Arial"/>
                <a:ea typeface="Arial"/>
                <a:cs typeface="Arial"/>
                <a:sym typeface="Arial"/>
              </a:defRPr>
            </a:lvl1pPr>
            <a:lvl2pPr marR="0" lvl="1"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2pPr>
            <a:lvl3pPr marR="0" lvl="2"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3pPr>
            <a:lvl4pPr marR="0" lvl="3"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4pPr>
            <a:lvl5pPr marR="0" lvl="4"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5pPr>
            <a:lvl6pPr marR="0" lvl="5"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6pPr>
            <a:lvl7pPr marR="0" lvl="6"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7pPr>
            <a:lvl8pPr marR="0" lvl="7"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8pPr>
            <a:lvl9pPr marR="0" lvl="8"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9pPr>
          </a:lstStyle>
          <a:p>
            <a:r>
              <a:rPr lang="en-US" sz="3200" dirty="0" smtClean="0"/>
              <a:t>Amazon estimates that a one-second page-load slowdown can cost up to $1.6 billion</a:t>
            </a:r>
            <a:r>
              <a:rPr lang="en-US" sz="3000" dirty="0"/>
              <a:t>!</a:t>
            </a:r>
            <a:endParaRPr lang="en" sz="3000" dirty="0"/>
          </a:p>
        </p:txBody>
      </p:sp>
    </p:spTree>
    <p:extLst>
      <p:ext uri="{BB962C8B-B14F-4D97-AF65-F5344CB8AC3E}">
        <p14:creationId xmlns:p14="http://schemas.microsoft.com/office/powerpoint/2010/main" val="1828931027"/>
      </p:ext>
    </p:extLst>
  </p:cSld>
  <p:clrMapOvr>
    <a:masterClrMapping/>
  </p:clrMapOvr>
  <mc:AlternateContent xmlns:mc="http://schemas.openxmlformats.org/markup-compatibility/2006" xmlns:p14="http://schemas.microsoft.com/office/powerpoint/2010/main">
    <mc:Choice Requires="p14">
      <p:transition spd="slow" p14:dur="2000" advTm="3234"/>
    </mc:Choice>
    <mc:Fallback xmlns="">
      <p:transition xmlns:p14="http://schemas.microsoft.com/office/powerpoint/2010/main" spd="slow" advTm="3234"/>
    </mc:Fallback>
  </mc:AlternateContent>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sp>
        <p:nvSpPr>
          <p:cNvPr id="403" name="Shape 403"/>
          <p:cNvSpPr txBox="1">
            <a:spLocks noGrp="1"/>
          </p:cNvSpPr>
          <p:nvPr>
            <p:ph type="title"/>
          </p:nvPr>
        </p:nvSpPr>
        <p:spPr>
          <a:xfrm>
            <a:off x="311700" y="247000"/>
            <a:ext cx="6843300" cy="1010400"/>
          </a:xfrm>
          <a:prstGeom prst="rect">
            <a:avLst/>
          </a:prstGeom>
        </p:spPr>
        <p:txBody>
          <a:bodyPr lIns="91425" tIns="91425" rIns="91425" bIns="91425" anchor="t" anchorCtr="0">
            <a:noAutofit/>
          </a:bodyPr>
          <a:lstStyle/>
          <a:p>
            <a:pPr lvl="0">
              <a:spcBef>
                <a:spcPts val="0"/>
              </a:spcBef>
              <a:buNone/>
            </a:pPr>
            <a:r>
              <a:rPr lang="en" sz="4000">
                <a:solidFill>
                  <a:srgbClr val="CC0000"/>
                </a:solidFill>
              </a:rPr>
              <a:t>KS-Test: </a:t>
            </a:r>
            <a:r>
              <a:rPr lang="en" sz="2400">
                <a:solidFill>
                  <a:srgbClr val="CC0000"/>
                </a:solidFill>
              </a:rPr>
              <a:t>Performance metrics that do not follow the same distribution.</a:t>
            </a:r>
          </a:p>
          <a:p>
            <a:pPr lvl="0" rtl="0">
              <a:spcBef>
                <a:spcPts val="0"/>
              </a:spcBef>
              <a:buNone/>
            </a:pPr>
            <a:endParaRPr sz="4000">
              <a:solidFill>
                <a:srgbClr val="CC0000"/>
              </a:solidFill>
            </a:endParaRPr>
          </a:p>
        </p:txBody>
      </p:sp>
      <p:sp>
        <p:nvSpPr>
          <p:cNvPr id="404" name="Shape 404"/>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30</a:t>
            </a:fld>
            <a:endParaRPr lang="en"/>
          </a:p>
        </p:txBody>
      </p:sp>
      <p:sp>
        <p:nvSpPr>
          <p:cNvPr id="405" name="Shape 405"/>
          <p:cNvSpPr txBox="1"/>
          <p:nvPr/>
        </p:nvSpPr>
        <p:spPr>
          <a:xfrm>
            <a:off x="959400" y="1954350"/>
            <a:ext cx="7254600" cy="3921600"/>
          </a:xfrm>
          <a:prstGeom prst="rect">
            <a:avLst/>
          </a:prstGeom>
          <a:noFill/>
          <a:ln>
            <a:noFill/>
          </a:ln>
        </p:spPr>
        <p:txBody>
          <a:bodyPr lIns="91425" tIns="91425" rIns="91425" bIns="91425" anchor="t" anchorCtr="0">
            <a:noAutofit/>
          </a:bodyPr>
          <a:lstStyle/>
          <a:p>
            <a:pPr lvl="0">
              <a:spcBef>
                <a:spcPts val="0"/>
              </a:spcBef>
              <a:buNone/>
            </a:pPr>
            <a:endParaRPr/>
          </a:p>
        </p:txBody>
      </p:sp>
      <p:sp>
        <p:nvSpPr>
          <p:cNvPr id="406" name="Shape 406"/>
          <p:cNvSpPr txBox="1"/>
          <p:nvPr/>
        </p:nvSpPr>
        <p:spPr>
          <a:xfrm>
            <a:off x="914550" y="2712050"/>
            <a:ext cx="7344300" cy="3163800"/>
          </a:xfrm>
          <a:prstGeom prst="rect">
            <a:avLst/>
          </a:prstGeom>
          <a:noFill/>
          <a:ln>
            <a:noFill/>
          </a:ln>
        </p:spPr>
        <p:txBody>
          <a:bodyPr lIns="91425" tIns="91425" rIns="91425" bIns="91425" anchor="t" anchorCtr="0">
            <a:noAutofit/>
          </a:bodyPr>
          <a:lstStyle/>
          <a:p>
            <a:pPr lvl="0" rtl="0">
              <a:spcBef>
                <a:spcPts val="0"/>
              </a:spcBef>
              <a:buNone/>
            </a:pPr>
            <a:endParaRPr/>
          </a:p>
        </p:txBody>
      </p:sp>
      <p:sp>
        <p:nvSpPr>
          <p:cNvPr id="407" name="Shape 407"/>
          <p:cNvSpPr txBox="1">
            <a:spLocks noGrp="1"/>
          </p:cNvSpPr>
          <p:nvPr>
            <p:ph type="body" idx="1"/>
          </p:nvPr>
        </p:nvSpPr>
        <p:spPr>
          <a:xfrm>
            <a:off x="311700" y="2605149"/>
            <a:ext cx="8520600" cy="3921600"/>
          </a:xfrm>
          <a:prstGeom prst="rect">
            <a:avLst/>
          </a:prstGeom>
        </p:spPr>
        <p:txBody>
          <a:bodyPr lIns="91425" tIns="91425" rIns="91425" bIns="91425" anchor="t" anchorCtr="0">
            <a:noAutofit/>
          </a:bodyPr>
          <a:lstStyle/>
          <a:p>
            <a:pPr lvl="0" rtl="0">
              <a:spcBef>
                <a:spcPts val="0"/>
              </a:spcBef>
              <a:buNone/>
            </a:pPr>
            <a:endParaRPr sz="3000"/>
          </a:p>
          <a:p>
            <a:pPr lvl="0" rtl="0">
              <a:spcBef>
                <a:spcPts val="0"/>
              </a:spcBef>
              <a:buNone/>
            </a:pPr>
            <a:endParaRPr sz="3000"/>
          </a:p>
          <a:p>
            <a:pPr lvl="0" rtl="0">
              <a:spcBef>
                <a:spcPts val="0"/>
              </a:spcBef>
              <a:buNone/>
            </a:pPr>
            <a:endParaRPr sz="3000"/>
          </a:p>
          <a:p>
            <a:pPr lvl="0" rtl="0">
              <a:spcBef>
                <a:spcPts val="0"/>
              </a:spcBef>
              <a:buNone/>
            </a:pPr>
            <a:endParaRPr sz="3000"/>
          </a:p>
          <a:p>
            <a:pPr lvl="0" rtl="0">
              <a:spcBef>
                <a:spcPts val="0"/>
              </a:spcBef>
              <a:buNone/>
            </a:pPr>
            <a:endParaRPr/>
          </a:p>
        </p:txBody>
      </p:sp>
      <p:graphicFrame>
        <p:nvGraphicFramePr>
          <p:cNvPr id="408" name="Shape 408"/>
          <p:cNvGraphicFramePr/>
          <p:nvPr/>
        </p:nvGraphicFramePr>
        <p:xfrm>
          <a:off x="952500" y="2857500"/>
          <a:ext cx="7418250" cy="2596225"/>
        </p:xfrm>
        <a:graphic>
          <a:graphicData uri="http://schemas.openxmlformats.org/drawingml/2006/table">
            <a:tbl>
              <a:tblPr>
                <a:noFill/>
                <a:tableStyleId>{F85390F1-6ABE-4E57-A07A-B93CD0E74D6F}</a:tableStyleId>
              </a:tblPr>
              <a:tblGrid>
                <a:gridCol w="3709125"/>
                <a:gridCol w="3709125"/>
              </a:tblGrid>
              <a:tr h="1246875">
                <a:tc gridSpan="2">
                  <a:txBody>
                    <a:bodyPr/>
                    <a:lstStyle/>
                    <a:p>
                      <a:pPr lvl="0" algn="ctr" rtl="0">
                        <a:spcBef>
                          <a:spcPts val="0"/>
                        </a:spcBef>
                        <a:buNone/>
                      </a:pPr>
                      <a:endParaRPr/>
                    </a:p>
                    <a:p>
                      <a:pPr lvl="0" algn="ctr" rtl="0">
                        <a:lnSpc>
                          <a:spcPct val="115000"/>
                        </a:lnSpc>
                        <a:spcBef>
                          <a:spcPts val="0"/>
                        </a:spcBef>
                        <a:spcAft>
                          <a:spcPts val="1600"/>
                        </a:spcAft>
                        <a:buNone/>
                      </a:pPr>
                      <a:r>
                        <a:rPr lang="en" sz="3000">
                          <a:solidFill>
                            <a:schemeClr val="dk2"/>
                          </a:solidFill>
                        </a:rPr>
                        <a:t>KS-Test (P-value &gt; 0.05)</a:t>
                      </a:r>
                    </a:p>
                  </a:txBody>
                  <a:tcPr marL="91425" marR="91425" marT="91425" marB="91425" anchor="ctr"/>
                </a:tc>
                <a:tc hMerge="1">
                  <a:txBody>
                    <a:bodyPr/>
                    <a:lstStyle/>
                    <a:p>
                      <a:endParaRPr lang="en-US"/>
                    </a:p>
                  </a:txBody>
                  <a:tcPr/>
                </a:tc>
              </a:tr>
              <a:tr h="674675">
                <a:tc>
                  <a:txBody>
                    <a:bodyPr/>
                    <a:lstStyle/>
                    <a:p>
                      <a:pPr lvl="0" algn="ctr" rtl="0">
                        <a:spcBef>
                          <a:spcPts val="0"/>
                        </a:spcBef>
                        <a:buNone/>
                      </a:pPr>
                      <a:r>
                        <a:rPr lang="en" sz="3000">
                          <a:solidFill>
                            <a:schemeClr val="dk2"/>
                          </a:solidFill>
                        </a:rPr>
                        <a:t>DS2</a:t>
                      </a:r>
                    </a:p>
                  </a:txBody>
                  <a:tcPr marL="91425" marR="91425" marT="91425" marB="91425" anchor="ctr"/>
                </a:tc>
                <a:tc>
                  <a:txBody>
                    <a:bodyPr/>
                    <a:lstStyle/>
                    <a:p>
                      <a:pPr lvl="0" algn="ctr" rtl="0">
                        <a:spcBef>
                          <a:spcPts val="0"/>
                        </a:spcBef>
                        <a:buNone/>
                      </a:pPr>
                      <a:r>
                        <a:rPr lang="en" sz="3000">
                          <a:solidFill>
                            <a:schemeClr val="dk2"/>
                          </a:solidFill>
                        </a:rPr>
                        <a:t>CloudStore</a:t>
                      </a:r>
                    </a:p>
                  </a:txBody>
                  <a:tcPr marL="91425" marR="91425" marT="91425" marB="91425" anchor="ctr"/>
                </a:tc>
              </a:tr>
              <a:tr h="674675">
                <a:tc>
                  <a:txBody>
                    <a:bodyPr/>
                    <a:lstStyle/>
                    <a:p>
                      <a:pPr lvl="0" algn="ctr" rtl="0">
                        <a:spcBef>
                          <a:spcPts val="0"/>
                        </a:spcBef>
                        <a:buNone/>
                      </a:pPr>
                      <a:r>
                        <a:rPr lang="en" sz="3000">
                          <a:solidFill>
                            <a:schemeClr val="dk2"/>
                          </a:solidFill>
                        </a:rPr>
                        <a:t>13</a:t>
                      </a:r>
                    </a:p>
                  </a:txBody>
                  <a:tcPr marL="91425" marR="91425" marT="91425" marB="91425" anchor="ctr"/>
                </a:tc>
                <a:tc>
                  <a:txBody>
                    <a:bodyPr/>
                    <a:lstStyle/>
                    <a:p>
                      <a:pPr lvl="0" algn="ctr" rtl="0">
                        <a:spcBef>
                          <a:spcPts val="0"/>
                        </a:spcBef>
                        <a:buNone/>
                      </a:pPr>
                      <a:r>
                        <a:rPr lang="en" sz="3000">
                          <a:solidFill>
                            <a:schemeClr val="dk2"/>
                          </a:solidFill>
                        </a:rPr>
                        <a:t>12</a:t>
                      </a:r>
                    </a:p>
                  </a:txBody>
                  <a:tcPr marL="91425" marR="91425" marT="91425" marB="91425" anchor="ctr"/>
                </a:tc>
              </a:tr>
            </a:tbl>
          </a:graphicData>
        </a:graphic>
      </p:graphicFrame>
      <p:pic>
        <p:nvPicPr>
          <p:cNvPr id="409" name="Shape 409"/>
          <p:cNvPicPr preferRelativeResize="0"/>
          <p:nvPr/>
        </p:nvPicPr>
        <p:blipFill>
          <a:blip r:embed="rId3">
            <a:alphaModFix/>
          </a:blip>
          <a:stretch>
            <a:fillRect/>
          </a:stretch>
        </p:blipFill>
        <p:spPr>
          <a:xfrm>
            <a:off x="7212495" y="136049"/>
            <a:ext cx="1754250" cy="1818298"/>
          </a:xfrm>
          <a:prstGeom prst="rect">
            <a:avLst/>
          </a:prstGeom>
          <a:noFill/>
          <a:ln>
            <a:noFill/>
          </a:ln>
        </p:spPr>
      </p:pic>
      <p:sp>
        <p:nvSpPr>
          <p:cNvPr id="410" name="Shape 410"/>
          <p:cNvSpPr/>
          <p:nvPr/>
        </p:nvSpPr>
        <p:spPr>
          <a:xfrm>
            <a:off x="8214000" y="289725"/>
            <a:ext cx="633600" cy="462000"/>
          </a:xfrm>
          <a:prstGeom prst="rect">
            <a:avLst/>
          </a:prstGeom>
          <a:noFill/>
          <a:ln w="19050" cap="flat" cmpd="sng">
            <a:solidFill>
              <a:srgbClr val="FF0000"/>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a:t>    </a:t>
            </a:r>
          </a:p>
        </p:txBody>
      </p:sp>
    </p:spTree>
  </p:cSld>
  <p:clrMapOvr>
    <a:masterClrMapping/>
  </p:clrMapOvr>
  <mc:AlternateContent xmlns:mc="http://schemas.openxmlformats.org/markup-compatibility/2006" xmlns:p14="http://schemas.microsoft.com/office/powerpoint/2010/main">
    <mc:Choice Requires="p14">
      <p:transition spd="slow" p14:dur="2000" advTm="39049"/>
    </mc:Choice>
    <mc:Fallback xmlns="">
      <p:transition xmlns:p14="http://schemas.microsoft.com/office/powerpoint/2010/main" spd="slow" advTm="39049"/>
    </mc:Fallback>
  </mc:AlternateContent>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Shape 415"/>
          <p:cNvSpPr txBox="1">
            <a:spLocks noGrp="1"/>
          </p:cNvSpPr>
          <p:nvPr>
            <p:ph type="title"/>
          </p:nvPr>
        </p:nvSpPr>
        <p:spPr>
          <a:xfrm>
            <a:off x="311700" y="247000"/>
            <a:ext cx="6835800" cy="1010400"/>
          </a:xfrm>
          <a:prstGeom prst="rect">
            <a:avLst/>
          </a:prstGeom>
        </p:spPr>
        <p:txBody>
          <a:bodyPr lIns="91425" tIns="91425" rIns="91425" bIns="91425" anchor="t" anchorCtr="0">
            <a:noAutofit/>
          </a:bodyPr>
          <a:lstStyle/>
          <a:p>
            <a:pPr lvl="0">
              <a:spcBef>
                <a:spcPts val="0"/>
              </a:spcBef>
              <a:buNone/>
            </a:pPr>
            <a:r>
              <a:rPr lang="en" sz="4000">
                <a:solidFill>
                  <a:srgbClr val="CC0000"/>
                </a:solidFill>
              </a:rPr>
              <a:t>Spearman: </a:t>
            </a:r>
            <a:r>
              <a:rPr lang="en" sz="2400">
                <a:solidFill>
                  <a:srgbClr val="CC0000"/>
                </a:solidFill>
              </a:rPr>
              <a:t>Most performance metrics do not have the same trend in virtual and</a:t>
            </a:r>
          </a:p>
          <a:p>
            <a:pPr lvl="0">
              <a:spcBef>
                <a:spcPts val="0"/>
              </a:spcBef>
              <a:buClr>
                <a:schemeClr val="dk1"/>
              </a:buClr>
              <a:buSzPct val="45833"/>
              <a:buFont typeface="Arial"/>
              <a:buNone/>
            </a:pPr>
            <a:r>
              <a:rPr lang="en" sz="2400">
                <a:solidFill>
                  <a:srgbClr val="CC0000"/>
                </a:solidFill>
              </a:rPr>
              <a:t>physical environments.</a:t>
            </a:r>
          </a:p>
          <a:p>
            <a:pPr lvl="0" rtl="0">
              <a:spcBef>
                <a:spcPts val="0"/>
              </a:spcBef>
              <a:buNone/>
            </a:pPr>
            <a:endParaRPr sz="2400">
              <a:solidFill>
                <a:srgbClr val="CC0000"/>
              </a:solidFill>
            </a:endParaRPr>
          </a:p>
        </p:txBody>
      </p:sp>
      <p:sp>
        <p:nvSpPr>
          <p:cNvPr id="416" name="Shape 416"/>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31</a:t>
            </a:fld>
            <a:endParaRPr lang="en"/>
          </a:p>
        </p:txBody>
      </p:sp>
      <p:pic>
        <p:nvPicPr>
          <p:cNvPr id="417" name="Shape 417"/>
          <p:cNvPicPr preferRelativeResize="0"/>
          <p:nvPr/>
        </p:nvPicPr>
        <p:blipFill>
          <a:blip r:embed="rId3">
            <a:alphaModFix/>
          </a:blip>
          <a:stretch>
            <a:fillRect/>
          </a:stretch>
        </p:blipFill>
        <p:spPr>
          <a:xfrm>
            <a:off x="7212495" y="136049"/>
            <a:ext cx="1754250" cy="1818298"/>
          </a:xfrm>
          <a:prstGeom prst="rect">
            <a:avLst/>
          </a:prstGeom>
          <a:noFill/>
          <a:ln>
            <a:noFill/>
          </a:ln>
        </p:spPr>
      </p:pic>
      <p:sp>
        <p:nvSpPr>
          <p:cNvPr id="418" name="Shape 418"/>
          <p:cNvSpPr/>
          <p:nvPr/>
        </p:nvSpPr>
        <p:spPr>
          <a:xfrm>
            <a:off x="8214000" y="289725"/>
            <a:ext cx="633600" cy="462000"/>
          </a:xfrm>
          <a:prstGeom prst="rect">
            <a:avLst/>
          </a:prstGeom>
          <a:noFill/>
          <a:ln w="19050" cap="flat" cmpd="sng">
            <a:solidFill>
              <a:srgbClr val="FF0000"/>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a:t>    </a:t>
            </a:r>
          </a:p>
        </p:txBody>
      </p:sp>
      <p:graphicFrame>
        <p:nvGraphicFramePr>
          <p:cNvPr id="2" name="Chart 1"/>
          <p:cNvGraphicFramePr/>
          <p:nvPr>
            <p:extLst>
              <p:ext uri="{D42A27DB-BD31-4B8C-83A1-F6EECF244321}">
                <p14:modId xmlns:p14="http://schemas.microsoft.com/office/powerpoint/2010/main" val="77761039"/>
              </p:ext>
            </p:extLst>
          </p:nvPr>
        </p:nvGraphicFramePr>
        <p:xfrm>
          <a:off x="678913" y="1954346"/>
          <a:ext cx="7902300" cy="4787975"/>
        </p:xfrm>
        <a:graphic>
          <a:graphicData uri="http://schemas.openxmlformats.org/drawingml/2006/chart">
            <c:chart xmlns:c="http://schemas.openxmlformats.org/drawingml/2006/chart" xmlns:r="http://schemas.openxmlformats.org/officeDocument/2006/relationships" r:id="rId4"/>
          </a:graphicData>
        </a:graphic>
      </p:graphicFrame>
    </p:spTree>
  </p:cSld>
  <p:clrMapOvr>
    <a:masterClrMapping/>
  </p:clrMapOvr>
  <mc:AlternateContent xmlns:mc="http://schemas.openxmlformats.org/markup-compatibility/2006" xmlns:p14="http://schemas.microsoft.com/office/powerpoint/2010/main">
    <mc:Choice Requires="p14">
      <p:transition spd="slow" p14:dur="2000" advTm="2281"/>
    </mc:Choice>
    <mc:Fallback xmlns="">
      <p:transition xmlns:p14="http://schemas.microsoft.com/office/powerpoint/2010/main" spd="slow" advTm="2281"/>
    </mc:Fallback>
  </mc:AlternateContent>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sp>
        <p:nvSpPr>
          <p:cNvPr id="424" name="Shape 424"/>
          <p:cNvSpPr txBox="1">
            <a:spLocks noGrp="1"/>
          </p:cNvSpPr>
          <p:nvPr>
            <p:ph type="title"/>
          </p:nvPr>
        </p:nvSpPr>
        <p:spPr>
          <a:xfrm>
            <a:off x="311700" y="247000"/>
            <a:ext cx="8520600" cy="17619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Research Questions</a:t>
            </a:r>
          </a:p>
        </p:txBody>
      </p:sp>
      <p:sp>
        <p:nvSpPr>
          <p:cNvPr id="425" name="Shape 425"/>
          <p:cNvSpPr txBox="1">
            <a:spLocks noGrp="1"/>
          </p:cNvSpPr>
          <p:nvPr>
            <p:ph type="body" idx="1"/>
          </p:nvPr>
        </p:nvSpPr>
        <p:spPr>
          <a:xfrm>
            <a:off x="311700" y="1612999"/>
            <a:ext cx="8520600" cy="4921200"/>
          </a:xfrm>
          <a:prstGeom prst="rect">
            <a:avLst/>
          </a:prstGeom>
        </p:spPr>
        <p:txBody>
          <a:bodyPr lIns="91425" tIns="91425" rIns="91425" bIns="91425" anchor="t" anchorCtr="0">
            <a:noAutofit/>
          </a:bodyPr>
          <a:lstStyle/>
          <a:p>
            <a:pPr marL="457200" lvl="0" indent="-419100" rtl="0">
              <a:spcBef>
                <a:spcPts val="0"/>
              </a:spcBef>
              <a:buClr>
                <a:srgbClr val="D9D9D9"/>
              </a:buClr>
              <a:buSzPct val="100000"/>
            </a:pPr>
            <a:r>
              <a:rPr lang="en" sz="3000" b="1" dirty="0">
                <a:solidFill>
                  <a:srgbClr val="D9D9D9"/>
                </a:solidFill>
              </a:rPr>
              <a:t>RQ1:</a:t>
            </a:r>
            <a:r>
              <a:rPr lang="en" sz="3000" dirty="0">
                <a:solidFill>
                  <a:srgbClr val="D9D9D9"/>
                </a:solidFill>
              </a:rPr>
              <a:t> Are the trend and distribution of a single performance metric similar across environments?</a:t>
            </a:r>
          </a:p>
          <a:p>
            <a:pPr marL="457200" lvl="0" indent="-419100"/>
            <a:r>
              <a:rPr lang="en" sz="3000" b="1" dirty="0"/>
              <a:t>RQ2: </a:t>
            </a:r>
            <a:r>
              <a:rPr lang="en" sz="3000" dirty="0"/>
              <a:t>To what extent does the </a:t>
            </a:r>
            <a:r>
              <a:rPr lang="en" sz="3000" dirty="0">
                <a:solidFill>
                  <a:srgbClr val="FF0000"/>
                </a:solidFill>
              </a:rPr>
              <a:t>relationship between the performance metrics </a:t>
            </a:r>
            <a:r>
              <a:rPr lang="en" sz="3000" dirty="0"/>
              <a:t>change across environments?</a:t>
            </a:r>
          </a:p>
          <a:p>
            <a:pPr marL="457200" lvl="0" indent="-419100" rtl="0">
              <a:spcBef>
                <a:spcPts val="0"/>
              </a:spcBef>
              <a:buClr>
                <a:srgbClr val="D9D9D9"/>
              </a:buClr>
              <a:buSzPct val="100000"/>
            </a:pPr>
            <a:r>
              <a:rPr lang="en" sz="3000" b="1" dirty="0" smtClean="0">
                <a:solidFill>
                  <a:srgbClr val="D9D9D9"/>
                </a:solidFill>
              </a:rPr>
              <a:t>RQ3</a:t>
            </a:r>
            <a:r>
              <a:rPr lang="en" sz="3000" b="1" dirty="0">
                <a:solidFill>
                  <a:srgbClr val="D9D9D9"/>
                </a:solidFill>
              </a:rPr>
              <a:t>:</a:t>
            </a:r>
            <a:r>
              <a:rPr lang="en" sz="3000" dirty="0">
                <a:solidFill>
                  <a:srgbClr val="D9D9D9"/>
                </a:solidFill>
              </a:rPr>
              <a:t> Can statistical performance models be applied across virtual and physical environments?</a:t>
            </a:r>
          </a:p>
          <a:p>
            <a:pPr lvl="0" rtl="0">
              <a:spcBef>
                <a:spcPts val="0"/>
              </a:spcBef>
              <a:buNone/>
            </a:pPr>
            <a:endParaRPr sz="3000" dirty="0"/>
          </a:p>
          <a:p>
            <a:pPr lvl="0" rtl="0">
              <a:spcBef>
                <a:spcPts val="0"/>
              </a:spcBef>
              <a:buNone/>
            </a:pPr>
            <a:endParaRPr dirty="0"/>
          </a:p>
        </p:txBody>
      </p:sp>
      <p:sp>
        <p:nvSpPr>
          <p:cNvPr id="426" name="Shape 426"/>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32</a:t>
            </a:fld>
            <a:endParaRPr lang="en"/>
          </a:p>
        </p:txBody>
      </p:sp>
    </p:spTree>
  </p:cSld>
  <p:clrMapOvr>
    <a:masterClrMapping/>
  </p:clrMapOvr>
  <mc:AlternateContent xmlns:mc="http://schemas.openxmlformats.org/markup-compatibility/2006" xmlns:p14="http://schemas.microsoft.com/office/powerpoint/2010/main">
    <mc:Choice Requires="p14">
      <p:transition spd="slow" p14:dur="2000" advTm="8678"/>
    </mc:Choice>
    <mc:Fallback xmlns="">
      <p:transition xmlns:p14="http://schemas.microsoft.com/office/powerpoint/2010/main" spd="slow" advTm="8678"/>
    </mc:Fallback>
  </mc:AlternateContent>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sp>
        <p:nvSpPr>
          <p:cNvPr id="431" name="Shape 431"/>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33</a:t>
            </a:fld>
            <a:endParaRPr lang="en"/>
          </a:p>
        </p:txBody>
      </p:sp>
      <p:sp>
        <p:nvSpPr>
          <p:cNvPr id="432" name="Shape 432"/>
          <p:cNvSpPr txBox="1"/>
          <p:nvPr/>
        </p:nvSpPr>
        <p:spPr>
          <a:xfrm>
            <a:off x="959400" y="1954350"/>
            <a:ext cx="7254600" cy="3921600"/>
          </a:xfrm>
          <a:prstGeom prst="rect">
            <a:avLst/>
          </a:prstGeom>
          <a:noFill/>
          <a:ln>
            <a:noFill/>
          </a:ln>
        </p:spPr>
        <p:txBody>
          <a:bodyPr lIns="91425" tIns="91425" rIns="91425" bIns="91425" anchor="t" anchorCtr="0">
            <a:noAutofit/>
          </a:bodyPr>
          <a:lstStyle/>
          <a:p>
            <a:pPr lvl="0">
              <a:spcBef>
                <a:spcPts val="0"/>
              </a:spcBef>
              <a:buNone/>
            </a:pPr>
            <a:endParaRPr/>
          </a:p>
        </p:txBody>
      </p:sp>
      <p:sp>
        <p:nvSpPr>
          <p:cNvPr id="433" name="Shape 433"/>
          <p:cNvSpPr txBox="1"/>
          <p:nvPr/>
        </p:nvSpPr>
        <p:spPr>
          <a:xfrm>
            <a:off x="914550" y="2712050"/>
            <a:ext cx="7344300" cy="3163800"/>
          </a:xfrm>
          <a:prstGeom prst="rect">
            <a:avLst/>
          </a:prstGeom>
          <a:noFill/>
          <a:ln>
            <a:noFill/>
          </a:ln>
        </p:spPr>
        <p:txBody>
          <a:bodyPr lIns="91425" tIns="91425" rIns="91425" bIns="91425" anchor="t" anchorCtr="0">
            <a:noAutofit/>
          </a:bodyPr>
          <a:lstStyle/>
          <a:p>
            <a:pPr lvl="0" rtl="0">
              <a:spcBef>
                <a:spcPts val="0"/>
              </a:spcBef>
              <a:buNone/>
            </a:pPr>
            <a:endParaRPr/>
          </a:p>
        </p:txBody>
      </p:sp>
      <p:sp>
        <p:nvSpPr>
          <p:cNvPr id="434" name="Shape 434"/>
          <p:cNvSpPr txBox="1">
            <a:spLocks noGrp="1"/>
          </p:cNvSpPr>
          <p:nvPr>
            <p:ph type="body" idx="1"/>
          </p:nvPr>
        </p:nvSpPr>
        <p:spPr>
          <a:xfrm>
            <a:off x="327000" y="2167044"/>
            <a:ext cx="8520600" cy="3378900"/>
          </a:xfrm>
          <a:prstGeom prst="rect">
            <a:avLst/>
          </a:prstGeom>
        </p:spPr>
        <p:txBody>
          <a:bodyPr lIns="91425" tIns="91425" rIns="91425" bIns="91425" anchor="t" anchorCtr="0">
            <a:noAutofit/>
          </a:bodyPr>
          <a:lstStyle/>
          <a:p>
            <a:pPr lvl="0" rtl="0">
              <a:spcBef>
                <a:spcPts val="0"/>
              </a:spcBef>
              <a:buNone/>
            </a:pPr>
            <a:endParaRPr sz="3000" dirty="0"/>
          </a:p>
          <a:p>
            <a:pPr marL="495300" lvl="0" indent="-457200" rtl="0">
              <a:spcBef>
                <a:spcPts val="0"/>
              </a:spcBef>
              <a:buSzPct val="100000"/>
              <a:buFont typeface="Arial"/>
              <a:buChar char="•"/>
            </a:pPr>
            <a:r>
              <a:rPr lang="en" sz="3000" dirty="0"/>
              <a:t>Spearman’s rank correlation coefficient:</a:t>
            </a:r>
          </a:p>
          <a:p>
            <a:pPr marL="914400" lvl="1" indent="-419100" rtl="0">
              <a:spcBef>
                <a:spcPts val="0"/>
              </a:spcBef>
              <a:buSzPct val="100000"/>
              <a:buAutoNum type="alphaLcPeriod"/>
            </a:pPr>
            <a:r>
              <a:rPr lang="en" sz="3000" dirty="0"/>
              <a:t>We calculate against throughput.</a:t>
            </a:r>
          </a:p>
          <a:p>
            <a:pPr marL="914400" lvl="1" indent="-419100" rtl="0">
              <a:spcBef>
                <a:spcPts val="0"/>
              </a:spcBef>
              <a:buSzPct val="100000"/>
              <a:buAutoNum type="alphaLcPeriod"/>
            </a:pPr>
            <a:r>
              <a:rPr lang="en" sz="3000" dirty="0"/>
              <a:t>We calculate the absolute difference for each pair of metrics. (represented by heatmaps)</a:t>
            </a:r>
          </a:p>
          <a:p>
            <a:pPr lvl="0" rtl="0">
              <a:spcBef>
                <a:spcPts val="0"/>
              </a:spcBef>
              <a:buNone/>
            </a:pPr>
            <a:endParaRPr sz="3000" dirty="0"/>
          </a:p>
          <a:p>
            <a:pPr lvl="0" rtl="0">
              <a:spcBef>
                <a:spcPts val="0"/>
              </a:spcBef>
              <a:buNone/>
            </a:pPr>
            <a:endParaRPr dirty="0"/>
          </a:p>
        </p:txBody>
      </p:sp>
      <p:pic>
        <p:nvPicPr>
          <p:cNvPr id="435" name="Shape 435"/>
          <p:cNvPicPr preferRelativeResize="0"/>
          <p:nvPr/>
        </p:nvPicPr>
        <p:blipFill>
          <a:blip r:embed="rId3">
            <a:alphaModFix/>
          </a:blip>
          <a:stretch>
            <a:fillRect/>
          </a:stretch>
        </p:blipFill>
        <p:spPr>
          <a:xfrm>
            <a:off x="7212495" y="136049"/>
            <a:ext cx="1754250" cy="1818298"/>
          </a:xfrm>
          <a:prstGeom prst="rect">
            <a:avLst/>
          </a:prstGeom>
          <a:noFill/>
          <a:ln>
            <a:noFill/>
          </a:ln>
        </p:spPr>
      </p:pic>
      <p:sp>
        <p:nvSpPr>
          <p:cNvPr id="436" name="Shape 436"/>
          <p:cNvSpPr/>
          <p:nvPr/>
        </p:nvSpPr>
        <p:spPr>
          <a:xfrm>
            <a:off x="8214000" y="751500"/>
            <a:ext cx="633600" cy="524700"/>
          </a:xfrm>
          <a:prstGeom prst="rect">
            <a:avLst/>
          </a:prstGeom>
          <a:noFill/>
          <a:ln w="1905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37" name="Shape 437"/>
          <p:cNvSpPr txBox="1">
            <a:spLocks noGrp="1"/>
          </p:cNvSpPr>
          <p:nvPr>
            <p:ph type="title"/>
          </p:nvPr>
        </p:nvSpPr>
        <p:spPr>
          <a:xfrm>
            <a:off x="311700" y="247000"/>
            <a:ext cx="8520600" cy="1010400"/>
          </a:xfrm>
          <a:prstGeom prst="rect">
            <a:avLst/>
          </a:prstGeom>
        </p:spPr>
        <p:txBody>
          <a:bodyPr lIns="91425" tIns="91425" rIns="91425" bIns="91425" anchor="t" anchorCtr="0">
            <a:noAutofit/>
          </a:bodyPr>
          <a:lstStyle/>
          <a:p>
            <a:pPr lvl="0" rtl="0">
              <a:spcBef>
                <a:spcPts val="0"/>
              </a:spcBef>
              <a:buNone/>
            </a:pPr>
            <a:r>
              <a:rPr lang="en" sz="4000" b="1">
                <a:solidFill>
                  <a:srgbClr val="CC0000"/>
                </a:solidFill>
              </a:rPr>
              <a:t>RQ2</a:t>
            </a:r>
            <a:r>
              <a:rPr lang="en" sz="4000">
                <a:solidFill>
                  <a:srgbClr val="CC0000"/>
                </a:solidFill>
              </a:rPr>
              <a:t>: Approach</a:t>
            </a:r>
          </a:p>
        </p:txBody>
      </p:sp>
    </p:spTree>
  </p:cSld>
  <p:clrMapOvr>
    <a:masterClrMapping/>
  </p:clrMapOvr>
  <mc:AlternateContent xmlns:mc="http://schemas.openxmlformats.org/markup-compatibility/2006" xmlns:p14="http://schemas.microsoft.com/office/powerpoint/2010/main">
    <mc:Choice Requires="p14">
      <p:transition spd="slow" p14:dur="2000" advTm="81127"/>
    </mc:Choice>
    <mc:Fallback xmlns="">
      <p:transition xmlns:p14="http://schemas.microsoft.com/office/powerpoint/2010/main" spd="slow" advTm="81127"/>
    </mc:Fallback>
  </mc:AlternateContent>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sp>
        <p:nvSpPr>
          <p:cNvPr id="442" name="Shape 442"/>
          <p:cNvSpPr txBox="1">
            <a:spLocks noGrp="1"/>
          </p:cNvSpPr>
          <p:nvPr>
            <p:ph type="title"/>
          </p:nvPr>
        </p:nvSpPr>
        <p:spPr>
          <a:xfrm>
            <a:off x="311700" y="247000"/>
            <a:ext cx="6693000" cy="10104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Spearman: </a:t>
            </a:r>
            <a:r>
              <a:rPr lang="en" sz="2400">
                <a:solidFill>
                  <a:srgbClr val="CC0000"/>
                </a:solidFill>
              </a:rPr>
              <a:t>The rank of the metrics changes across the environments</a:t>
            </a:r>
            <a:r>
              <a:rPr lang="en" sz="4000">
                <a:solidFill>
                  <a:srgbClr val="CC0000"/>
                </a:solidFill>
              </a:rPr>
              <a:t>.</a:t>
            </a:r>
          </a:p>
        </p:txBody>
      </p:sp>
      <p:sp>
        <p:nvSpPr>
          <p:cNvPr id="443" name="Shape 443"/>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34</a:t>
            </a:fld>
            <a:endParaRPr lang="en"/>
          </a:p>
        </p:txBody>
      </p:sp>
      <p:sp>
        <p:nvSpPr>
          <p:cNvPr id="445" name="Shape 445"/>
          <p:cNvSpPr txBox="1">
            <a:spLocks noGrp="1"/>
          </p:cNvSpPr>
          <p:nvPr>
            <p:ph type="body" idx="1"/>
          </p:nvPr>
        </p:nvSpPr>
        <p:spPr>
          <a:xfrm>
            <a:off x="311700" y="2382328"/>
            <a:ext cx="8520600" cy="1158300"/>
          </a:xfrm>
          <a:prstGeom prst="rect">
            <a:avLst/>
          </a:prstGeom>
        </p:spPr>
        <p:txBody>
          <a:bodyPr lIns="91425" tIns="91425" rIns="91425" bIns="91425" anchor="t" anchorCtr="0">
            <a:noAutofit/>
          </a:bodyPr>
          <a:lstStyle/>
          <a:p>
            <a:pPr marL="457200" marR="0" lvl="0" indent="-419100" algn="l" rtl="0">
              <a:lnSpc>
                <a:spcPct val="115000"/>
              </a:lnSpc>
              <a:spcBef>
                <a:spcPts val="0"/>
              </a:spcBef>
              <a:spcAft>
                <a:spcPts val="1600"/>
              </a:spcAft>
              <a:buSzPct val="100000"/>
            </a:pPr>
            <a:r>
              <a:rPr lang="en" sz="3000" dirty="0"/>
              <a:t>The </a:t>
            </a:r>
            <a:r>
              <a:rPr lang="en" sz="3000" i="1" dirty="0"/>
              <a:t>rank (vs. throughput)</a:t>
            </a:r>
            <a:r>
              <a:rPr lang="en" sz="3000" dirty="0"/>
              <a:t> of the metrics is </a:t>
            </a:r>
            <a:r>
              <a:rPr lang="en" sz="3000" dirty="0">
                <a:solidFill>
                  <a:srgbClr val="FF0000"/>
                </a:solidFill>
              </a:rPr>
              <a:t>not the same</a:t>
            </a:r>
            <a:r>
              <a:rPr lang="en" sz="3000" dirty="0"/>
              <a:t> in the two environments. </a:t>
            </a:r>
          </a:p>
          <a:p>
            <a:pPr lvl="0" rtl="0">
              <a:spcBef>
                <a:spcPts val="0"/>
              </a:spcBef>
              <a:buNone/>
            </a:pPr>
            <a:endParaRPr sz="3000" dirty="0"/>
          </a:p>
          <a:p>
            <a:pPr lvl="0" rtl="0">
              <a:spcBef>
                <a:spcPts val="0"/>
              </a:spcBef>
              <a:buNone/>
            </a:pPr>
            <a:endParaRPr dirty="0"/>
          </a:p>
        </p:txBody>
      </p:sp>
      <p:pic>
        <p:nvPicPr>
          <p:cNvPr id="446" name="Shape 446"/>
          <p:cNvPicPr preferRelativeResize="0"/>
          <p:nvPr/>
        </p:nvPicPr>
        <p:blipFill>
          <a:blip r:embed="rId3">
            <a:alphaModFix/>
          </a:blip>
          <a:stretch>
            <a:fillRect/>
          </a:stretch>
        </p:blipFill>
        <p:spPr>
          <a:xfrm>
            <a:off x="7212495" y="136049"/>
            <a:ext cx="1754250" cy="1818298"/>
          </a:xfrm>
          <a:prstGeom prst="rect">
            <a:avLst/>
          </a:prstGeom>
          <a:noFill/>
          <a:ln>
            <a:noFill/>
          </a:ln>
        </p:spPr>
      </p:pic>
      <p:sp>
        <p:nvSpPr>
          <p:cNvPr id="447" name="Shape 447"/>
          <p:cNvSpPr/>
          <p:nvPr/>
        </p:nvSpPr>
        <p:spPr>
          <a:xfrm>
            <a:off x="8214000" y="751500"/>
            <a:ext cx="633600" cy="524700"/>
          </a:xfrm>
          <a:prstGeom prst="rect">
            <a:avLst/>
          </a:prstGeom>
          <a:noFill/>
          <a:ln w="1905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48" name="Shape 448"/>
          <p:cNvSpPr txBox="1"/>
          <p:nvPr/>
        </p:nvSpPr>
        <p:spPr>
          <a:xfrm>
            <a:off x="4586612" y="4226155"/>
            <a:ext cx="861900" cy="524700"/>
          </a:xfrm>
          <a:prstGeom prst="rect">
            <a:avLst/>
          </a:prstGeom>
          <a:noFill/>
          <a:ln>
            <a:noFill/>
          </a:ln>
        </p:spPr>
        <p:txBody>
          <a:bodyPr lIns="91425" tIns="91425" rIns="91425" bIns="91425" anchor="t" anchorCtr="0">
            <a:noAutofit/>
          </a:bodyPr>
          <a:lstStyle/>
          <a:p>
            <a:pPr lvl="0">
              <a:spcBef>
                <a:spcPts val="0"/>
              </a:spcBef>
              <a:buNone/>
            </a:pPr>
            <a:r>
              <a:rPr lang="en" sz="3000" dirty="0"/>
              <a:t>#9</a:t>
            </a:r>
          </a:p>
        </p:txBody>
      </p:sp>
      <p:sp>
        <p:nvSpPr>
          <p:cNvPr id="449" name="Shape 449"/>
          <p:cNvSpPr txBox="1"/>
          <p:nvPr/>
        </p:nvSpPr>
        <p:spPr>
          <a:xfrm>
            <a:off x="7135712" y="4226155"/>
            <a:ext cx="1161300" cy="410700"/>
          </a:xfrm>
          <a:prstGeom prst="rect">
            <a:avLst/>
          </a:prstGeom>
          <a:noFill/>
          <a:ln>
            <a:noFill/>
          </a:ln>
        </p:spPr>
        <p:txBody>
          <a:bodyPr lIns="91425" tIns="91425" rIns="91425" bIns="91425" anchor="t" anchorCtr="0">
            <a:noAutofit/>
          </a:bodyPr>
          <a:lstStyle/>
          <a:p>
            <a:pPr lvl="0">
              <a:spcBef>
                <a:spcPts val="0"/>
              </a:spcBef>
              <a:buNone/>
            </a:pPr>
            <a:r>
              <a:rPr lang="en" sz="3000"/>
              <a:t>#40</a:t>
            </a:r>
          </a:p>
        </p:txBody>
      </p:sp>
      <p:sp>
        <p:nvSpPr>
          <p:cNvPr id="450" name="Shape 450"/>
          <p:cNvSpPr txBox="1"/>
          <p:nvPr/>
        </p:nvSpPr>
        <p:spPr>
          <a:xfrm>
            <a:off x="4586612" y="5440355"/>
            <a:ext cx="633600" cy="410700"/>
          </a:xfrm>
          <a:prstGeom prst="rect">
            <a:avLst/>
          </a:prstGeom>
          <a:noFill/>
          <a:ln>
            <a:noFill/>
          </a:ln>
        </p:spPr>
        <p:txBody>
          <a:bodyPr lIns="91425" tIns="91425" rIns="91425" bIns="91425" anchor="t" anchorCtr="0">
            <a:noAutofit/>
          </a:bodyPr>
          <a:lstStyle/>
          <a:p>
            <a:pPr lvl="0">
              <a:spcBef>
                <a:spcPts val="0"/>
              </a:spcBef>
              <a:buNone/>
            </a:pPr>
            <a:r>
              <a:rPr lang="en" sz="3000" dirty="0"/>
              <a:t>#1</a:t>
            </a:r>
          </a:p>
        </p:txBody>
      </p:sp>
      <p:sp>
        <p:nvSpPr>
          <p:cNvPr id="451" name="Shape 451"/>
          <p:cNvSpPr txBox="1"/>
          <p:nvPr/>
        </p:nvSpPr>
        <p:spPr>
          <a:xfrm>
            <a:off x="7117112" y="5440355"/>
            <a:ext cx="1198500" cy="410700"/>
          </a:xfrm>
          <a:prstGeom prst="rect">
            <a:avLst/>
          </a:prstGeom>
          <a:noFill/>
          <a:ln>
            <a:noFill/>
          </a:ln>
        </p:spPr>
        <p:txBody>
          <a:bodyPr lIns="91425" tIns="91425" rIns="91425" bIns="91425" anchor="t" anchorCtr="0">
            <a:noAutofit/>
          </a:bodyPr>
          <a:lstStyle/>
          <a:p>
            <a:pPr lvl="0">
              <a:spcBef>
                <a:spcPts val="0"/>
              </a:spcBef>
              <a:buNone/>
            </a:pPr>
            <a:r>
              <a:rPr lang="en" sz="3000" dirty="0"/>
              <a:t>#10</a:t>
            </a:r>
          </a:p>
        </p:txBody>
      </p:sp>
      <p:sp>
        <p:nvSpPr>
          <p:cNvPr id="452" name="Shape 452"/>
          <p:cNvSpPr/>
          <p:nvPr/>
        </p:nvSpPr>
        <p:spPr>
          <a:xfrm>
            <a:off x="5295637" y="4444055"/>
            <a:ext cx="1754100" cy="258000"/>
          </a:xfrm>
          <a:prstGeom prst="rightArrow">
            <a:avLst>
              <a:gd name="adj1" fmla="val 50000"/>
              <a:gd name="adj2" fmla="val 5000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53" name="Shape 453"/>
          <p:cNvSpPr/>
          <p:nvPr/>
        </p:nvSpPr>
        <p:spPr>
          <a:xfrm>
            <a:off x="5220212" y="5607330"/>
            <a:ext cx="1754100" cy="258000"/>
          </a:xfrm>
          <a:prstGeom prst="rightArrow">
            <a:avLst>
              <a:gd name="adj1" fmla="val 50000"/>
              <a:gd name="adj2" fmla="val 5000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pic>
        <p:nvPicPr>
          <p:cNvPr id="454" name="Shape 454"/>
          <p:cNvPicPr preferRelativeResize="0"/>
          <p:nvPr/>
        </p:nvPicPr>
        <p:blipFill>
          <a:blip r:embed="rId4">
            <a:alphaModFix/>
          </a:blip>
          <a:stretch>
            <a:fillRect/>
          </a:stretch>
        </p:blipFill>
        <p:spPr>
          <a:xfrm>
            <a:off x="5818062" y="3851255"/>
            <a:ext cx="614226" cy="607549"/>
          </a:xfrm>
          <a:prstGeom prst="rect">
            <a:avLst/>
          </a:prstGeom>
          <a:noFill/>
          <a:ln>
            <a:noFill/>
          </a:ln>
        </p:spPr>
      </p:pic>
      <p:pic>
        <p:nvPicPr>
          <p:cNvPr id="455" name="Shape 455" descr="CloudScale-logo.jpg"/>
          <p:cNvPicPr preferRelativeResize="0"/>
          <p:nvPr/>
        </p:nvPicPr>
        <p:blipFill rotWithShape="1">
          <a:blip r:embed="rId5">
            <a:alphaModFix/>
          </a:blip>
          <a:srcRect r="68430"/>
          <a:stretch/>
        </p:blipFill>
        <p:spPr>
          <a:xfrm>
            <a:off x="5596712" y="4957782"/>
            <a:ext cx="939480" cy="607549"/>
          </a:xfrm>
          <a:prstGeom prst="rect">
            <a:avLst/>
          </a:prstGeom>
          <a:noFill/>
          <a:ln>
            <a:noFill/>
          </a:ln>
        </p:spPr>
      </p:pic>
      <p:sp>
        <p:nvSpPr>
          <p:cNvPr id="2" name="TextBox 1"/>
          <p:cNvSpPr txBox="1"/>
          <p:nvPr/>
        </p:nvSpPr>
        <p:spPr>
          <a:xfrm>
            <a:off x="537974" y="3613108"/>
            <a:ext cx="3383108" cy="1137747"/>
          </a:xfrm>
          <a:prstGeom prst="rect">
            <a:avLst/>
          </a:prstGeom>
          <a:noFill/>
        </p:spPr>
        <p:txBody>
          <a:bodyPr wrap="none" rtlCol="0">
            <a:spAutoFit/>
          </a:bodyPr>
          <a:lstStyle/>
          <a:p>
            <a:pPr lvl="0">
              <a:lnSpc>
                <a:spcPct val="115000"/>
              </a:lnSpc>
              <a:spcAft>
                <a:spcPts val="1600"/>
              </a:spcAft>
            </a:pPr>
            <a:endParaRPr lang="en-US" sz="2400" dirty="0"/>
          </a:p>
          <a:p>
            <a:pPr lvl="0">
              <a:lnSpc>
                <a:spcPct val="115000"/>
              </a:lnSpc>
              <a:spcAft>
                <a:spcPts val="1600"/>
              </a:spcAft>
            </a:pPr>
            <a:r>
              <a:rPr lang="en-US" sz="2400" dirty="0" smtClean="0"/>
              <a:t>DB I/O Other Bytes/sec</a:t>
            </a:r>
            <a:endParaRPr lang="en-US" sz="2400" dirty="0"/>
          </a:p>
        </p:txBody>
      </p:sp>
      <p:sp>
        <p:nvSpPr>
          <p:cNvPr id="17" name="TextBox 16"/>
          <p:cNvSpPr txBox="1"/>
          <p:nvPr/>
        </p:nvSpPr>
        <p:spPr>
          <a:xfrm>
            <a:off x="537974" y="4758866"/>
            <a:ext cx="3383108" cy="1137747"/>
          </a:xfrm>
          <a:prstGeom prst="rect">
            <a:avLst/>
          </a:prstGeom>
          <a:noFill/>
        </p:spPr>
        <p:txBody>
          <a:bodyPr wrap="none" rtlCol="0">
            <a:spAutoFit/>
          </a:bodyPr>
          <a:lstStyle/>
          <a:p>
            <a:pPr lvl="0">
              <a:lnSpc>
                <a:spcPct val="115000"/>
              </a:lnSpc>
              <a:spcAft>
                <a:spcPts val="1600"/>
              </a:spcAft>
            </a:pPr>
            <a:endParaRPr lang="en-US" sz="2400" dirty="0"/>
          </a:p>
          <a:p>
            <a:pPr lvl="0">
              <a:lnSpc>
                <a:spcPct val="115000"/>
              </a:lnSpc>
              <a:spcAft>
                <a:spcPts val="1600"/>
              </a:spcAft>
            </a:pPr>
            <a:r>
              <a:rPr lang="en-US" sz="2400" dirty="0" smtClean="0"/>
              <a:t>DB I/O Other Bytes/sec</a:t>
            </a:r>
            <a:endParaRPr lang="en-US" sz="2400" dirty="0"/>
          </a:p>
        </p:txBody>
      </p:sp>
    </p:spTree>
  </p:cSld>
  <p:clrMapOvr>
    <a:masterClrMapping/>
  </p:clrMapOvr>
  <mc:AlternateContent xmlns:mc="http://schemas.openxmlformats.org/markup-compatibility/2006" xmlns:p14="http://schemas.microsoft.com/office/powerpoint/2010/main">
    <mc:Choice Requires="p14">
      <p:transition spd="slow" p14:dur="2000" advTm="33869"/>
    </mc:Choice>
    <mc:Fallback xmlns="">
      <p:transition xmlns:p14="http://schemas.microsoft.com/office/powerpoint/2010/main" spd="slow" advTm="33869"/>
    </mc:Fallback>
  </mc:AlternateContent>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59"/>
        <p:cNvGrpSpPr/>
        <p:nvPr/>
      </p:nvGrpSpPr>
      <p:grpSpPr>
        <a:xfrm>
          <a:off x="0" y="0"/>
          <a:ext cx="0" cy="0"/>
          <a:chOff x="0" y="0"/>
          <a:chExt cx="0" cy="0"/>
        </a:xfrm>
      </p:grpSpPr>
      <p:sp>
        <p:nvSpPr>
          <p:cNvPr id="460" name="Shape 460"/>
          <p:cNvSpPr txBox="1">
            <a:spLocks noGrp="1"/>
          </p:cNvSpPr>
          <p:nvPr>
            <p:ph type="title"/>
          </p:nvPr>
        </p:nvSpPr>
        <p:spPr>
          <a:xfrm>
            <a:off x="311700" y="247000"/>
            <a:ext cx="8520600" cy="10104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CS: Heatmap</a:t>
            </a:r>
          </a:p>
        </p:txBody>
      </p:sp>
      <p:sp>
        <p:nvSpPr>
          <p:cNvPr id="461" name="Shape 461"/>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35</a:t>
            </a:fld>
            <a:endParaRPr lang="en"/>
          </a:p>
        </p:txBody>
      </p:sp>
      <p:sp>
        <p:nvSpPr>
          <p:cNvPr id="462" name="Shape 462"/>
          <p:cNvSpPr txBox="1"/>
          <p:nvPr/>
        </p:nvSpPr>
        <p:spPr>
          <a:xfrm>
            <a:off x="959400" y="1954350"/>
            <a:ext cx="7254600" cy="3921600"/>
          </a:xfrm>
          <a:prstGeom prst="rect">
            <a:avLst/>
          </a:prstGeom>
          <a:noFill/>
          <a:ln>
            <a:noFill/>
          </a:ln>
        </p:spPr>
        <p:txBody>
          <a:bodyPr lIns="91425" tIns="91425" rIns="91425" bIns="91425" anchor="t" anchorCtr="0">
            <a:noAutofit/>
          </a:bodyPr>
          <a:lstStyle/>
          <a:p>
            <a:pPr lvl="0">
              <a:spcBef>
                <a:spcPts val="0"/>
              </a:spcBef>
              <a:buNone/>
            </a:pPr>
            <a:endParaRPr/>
          </a:p>
        </p:txBody>
      </p:sp>
      <p:pic>
        <p:nvPicPr>
          <p:cNvPr id="463" name="Shape 463" descr="cloudstore_heatmap_complete-1.png"/>
          <p:cNvPicPr preferRelativeResize="0"/>
          <p:nvPr/>
        </p:nvPicPr>
        <p:blipFill rotWithShape="1">
          <a:blip r:embed="rId4">
            <a:alphaModFix/>
          </a:blip>
          <a:srcRect t="8197" b="6325"/>
          <a:stretch/>
        </p:blipFill>
        <p:spPr>
          <a:xfrm>
            <a:off x="2147225" y="929050"/>
            <a:ext cx="4849548" cy="5861697"/>
          </a:xfrm>
          <a:prstGeom prst="rect">
            <a:avLst/>
          </a:prstGeom>
          <a:noFill/>
          <a:ln>
            <a:noFill/>
          </a:ln>
        </p:spPr>
      </p:pic>
      <p:sp>
        <p:nvSpPr>
          <p:cNvPr id="464" name="Shape 464"/>
          <p:cNvSpPr/>
          <p:nvPr/>
        </p:nvSpPr>
        <p:spPr>
          <a:xfrm>
            <a:off x="5183225" y="3966875"/>
            <a:ext cx="757800" cy="788400"/>
          </a:xfrm>
          <a:prstGeom prst="rect">
            <a:avLst/>
          </a:prstGeom>
          <a:noFill/>
          <a:ln w="28575"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54004"/>
    </mc:Choice>
    <mc:Fallback xmlns="">
      <p:transition xmlns:p14="http://schemas.microsoft.com/office/powerpoint/2010/main" spd="slow" advTm="54004"/>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64"/>
                                        </p:tgtEl>
                                        <p:attrNameLst>
                                          <p:attrName>style.visibility</p:attrName>
                                        </p:attrNameLst>
                                      </p:cBhvr>
                                      <p:to>
                                        <p:strVal val="visible"/>
                                      </p:to>
                                    </p:set>
                                    <p:animEffect transition="in" filter="fade">
                                      <p:cBhvr>
                                        <p:cTn id="7" dur="1000"/>
                                        <p:tgtEl>
                                          <p:spTgt spid="4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69" name="Shape 469"/>
          <p:cNvSpPr txBox="1">
            <a:spLocks noGrp="1"/>
          </p:cNvSpPr>
          <p:nvPr>
            <p:ph type="title"/>
          </p:nvPr>
        </p:nvSpPr>
        <p:spPr>
          <a:xfrm>
            <a:off x="311700" y="247000"/>
            <a:ext cx="8520600" cy="1010400"/>
          </a:xfrm>
          <a:prstGeom prst="rect">
            <a:avLst/>
          </a:prstGeom>
        </p:spPr>
        <p:txBody>
          <a:bodyPr lIns="91425" tIns="91425" rIns="91425" bIns="91425" anchor="t" anchorCtr="0">
            <a:noAutofit/>
          </a:bodyPr>
          <a:lstStyle/>
          <a:p>
            <a:pPr lvl="0">
              <a:spcBef>
                <a:spcPts val="0"/>
              </a:spcBef>
              <a:buNone/>
            </a:pPr>
            <a:r>
              <a:rPr lang="en" sz="4000">
                <a:solidFill>
                  <a:srgbClr val="CC0000"/>
                </a:solidFill>
              </a:rPr>
              <a:t>CS</a:t>
            </a:r>
            <a:r>
              <a:rPr lang="en" sz="2600">
                <a:solidFill>
                  <a:srgbClr val="CC0000"/>
                </a:solidFill>
              </a:rPr>
              <a:t>: There exist differences in correlation among the performance metrics from</a:t>
            </a:r>
          </a:p>
          <a:p>
            <a:pPr lvl="0">
              <a:spcBef>
                <a:spcPts val="0"/>
              </a:spcBef>
              <a:buClr>
                <a:schemeClr val="dk1"/>
              </a:buClr>
              <a:buSzPct val="42307"/>
              <a:buFont typeface="Arial"/>
              <a:buNone/>
            </a:pPr>
            <a:r>
              <a:rPr lang="en" sz="2600">
                <a:solidFill>
                  <a:srgbClr val="CC0000"/>
                </a:solidFill>
              </a:rPr>
              <a:t>virtual and physical environments.</a:t>
            </a:r>
          </a:p>
          <a:p>
            <a:pPr lvl="0" rtl="0">
              <a:spcBef>
                <a:spcPts val="0"/>
              </a:spcBef>
              <a:buNone/>
            </a:pPr>
            <a:endParaRPr sz="2600">
              <a:solidFill>
                <a:srgbClr val="CC0000"/>
              </a:solidFill>
            </a:endParaRPr>
          </a:p>
        </p:txBody>
      </p:sp>
      <p:sp>
        <p:nvSpPr>
          <p:cNvPr id="470" name="Shape 470"/>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36</a:t>
            </a:fld>
            <a:endParaRPr lang="en"/>
          </a:p>
        </p:txBody>
      </p:sp>
      <p:sp>
        <p:nvSpPr>
          <p:cNvPr id="471" name="Shape 471"/>
          <p:cNvSpPr txBox="1"/>
          <p:nvPr/>
        </p:nvSpPr>
        <p:spPr>
          <a:xfrm>
            <a:off x="959400" y="1954350"/>
            <a:ext cx="7254600" cy="3921600"/>
          </a:xfrm>
          <a:prstGeom prst="rect">
            <a:avLst/>
          </a:prstGeom>
          <a:noFill/>
          <a:ln>
            <a:noFill/>
          </a:ln>
        </p:spPr>
        <p:txBody>
          <a:bodyPr lIns="91425" tIns="91425" rIns="91425" bIns="91425" anchor="t" anchorCtr="0">
            <a:noAutofit/>
          </a:bodyPr>
          <a:lstStyle/>
          <a:p>
            <a:pPr lvl="0">
              <a:spcBef>
                <a:spcPts val="0"/>
              </a:spcBef>
              <a:buNone/>
            </a:pPr>
            <a:endParaRPr/>
          </a:p>
        </p:txBody>
      </p:sp>
      <p:sp>
        <p:nvSpPr>
          <p:cNvPr id="472" name="Shape 472"/>
          <p:cNvSpPr txBox="1"/>
          <p:nvPr/>
        </p:nvSpPr>
        <p:spPr>
          <a:xfrm>
            <a:off x="914550" y="2712050"/>
            <a:ext cx="7344300" cy="3163800"/>
          </a:xfrm>
          <a:prstGeom prst="rect">
            <a:avLst/>
          </a:prstGeom>
          <a:noFill/>
          <a:ln>
            <a:noFill/>
          </a:ln>
        </p:spPr>
        <p:txBody>
          <a:bodyPr lIns="91425" tIns="91425" rIns="91425" bIns="91425" anchor="t" anchorCtr="0">
            <a:noAutofit/>
          </a:bodyPr>
          <a:lstStyle/>
          <a:p>
            <a:pPr lvl="0" rtl="0">
              <a:spcBef>
                <a:spcPts val="0"/>
              </a:spcBef>
              <a:buNone/>
            </a:pPr>
            <a:endParaRPr/>
          </a:p>
        </p:txBody>
      </p:sp>
      <p:pic>
        <p:nvPicPr>
          <p:cNvPr id="473" name="Shape 473" descr="cloudstore_heat-cropped-1.png"/>
          <p:cNvPicPr preferRelativeResize="0"/>
          <p:nvPr/>
        </p:nvPicPr>
        <p:blipFill>
          <a:blip r:embed="rId3">
            <a:alphaModFix/>
          </a:blip>
          <a:stretch>
            <a:fillRect/>
          </a:stretch>
        </p:blipFill>
        <p:spPr>
          <a:xfrm>
            <a:off x="0" y="1918552"/>
            <a:ext cx="9143999" cy="3558745"/>
          </a:xfrm>
          <a:prstGeom prst="rect">
            <a:avLst/>
          </a:prstGeom>
          <a:noFill/>
          <a:ln>
            <a:noFill/>
          </a:ln>
        </p:spPr>
      </p:pic>
      <p:sp>
        <p:nvSpPr>
          <p:cNvPr id="7" name="TextBox 6"/>
          <p:cNvSpPr txBox="1"/>
          <p:nvPr/>
        </p:nvSpPr>
        <p:spPr>
          <a:xfrm>
            <a:off x="7045993" y="5501544"/>
            <a:ext cx="1786307" cy="954107"/>
          </a:xfrm>
          <a:prstGeom prst="rect">
            <a:avLst/>
          </a:prstGeom>
          <a:noFill/>
        </p:spPr>
        <p:txBody>
          <a:bodyPr wrap="square" rtlCol="0">
            <a:spAutoFit/>
          </a:bodyPr>
          <a:lstStyle/>
          <a:p>
            <a:r>
              <a:rPr lang="en-US" dirty="0" smtClean="0"/>
              <a:t>[Kraft, S. et al,</a:t>
            </a:r>
            <a:r>
              <a:rPr lang="en-US" dirty="0"/>
              <a:t> SIGSOFT</a:t>
            </a:r>
            <a:r>
              <a:rPr lang="en-US" dirty="0" smtClean="0"/>
              <a:t>,2011.</a:t>
            </a:r>
            <a:br>
              <a:rPr lang="en-US" dirty="0" smtClean="0"/>
            </a:br>
            <a:r>
              <a:rPr lang="en-US" dirty="0" err="1" smtClean="0"/>
              <a:t>Menon</a:t>
            </a:r>
            <a:r>
              <a:rPr lang="en-US" dirty="0" smtClean="0"/>
              <a:t>, A. et al. ACM ICVEE, 2005]</a:t>
            </a:r>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advTm="24238"/>
    </mc:Choice>
    <mc:Fallback xmlns="">
      <p:transition xmlns:p14="http://schemas.microsoft.com/office/powerpoint/2010/main" spd="slow" advTm="24238"/>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478" name="Shape 478"/>
          <p:cNvSpPr txBox="1">
            <a:spLocks noGrp="1"/>
          </p:cNvSpPr>
          <p:nvPr>
            <p:ph type="title"/>
          </p:nvPr>
        </p:nvSpPr>
        <p:spPr>
          <a:xfrm>
            <a:off x="311700" y="247000"/>
            <a:ext cx="8520600" cy="17619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Research Questions</a:t>
            </a:r>
          </a:p>
        </p:txBody>
      </p:sp>
      <p:sp>
        <p:nvSpPr>
          <p:cNvPr id="479" name="Shape 479"/>
          <p:cNvSpPr txBox="1">
            <a:spLocks noGrp="1"/>
          </p:cNvSpPr>
          <p:nvPr>
            <p:ph type="body" idx="1"/>
          </p:nvPr>
        </p:nvSpPr>
        <p:spPr>
          <a:xfrm>
            <a:off x="311700" y="1490603"/>
            <a:ext cx="8520600" cy="4921200"/>
          </a:xfrm>
          <a:prstGeom prst="rect">
            <a:avLst/>
          </a:prstGeom>
        </p:spPr>
        <p:txBody>
          <a:bodyPr lIns="91425" tIns="91425" rIns="91425" bIns="91425" anchor="t" anchorCtr="0">
            <a:noAutofit/>
          </a:bodyPr>
          <a:lstStyle/>
          <a:p>
            <a:pPr marL="457200" lvl="0" indent="-419100" rtl="0">
              <a:spcBef>
                <a:spcPts val="0"/>
              </a:spcBef>
              <a:buClr>
                <a:srgbClr val="D9D9D9"/>
              </a:buClr>
              <a:buSzPct val="100000"/>
            </a:pPr>
            <a:r>
              <a:rPr lang="en" sz="3000" b="1" dirty="0">
                <a:solidFill>
                  <a:srgbClr val="D9D9D9"/>
                </a:solidFill>
              </a:rPr>
              <a:t>RQ1:</a:t>
            </a:r>
            <a:r>
              <a:rPr lang="en" sz="3000" dirty="0">
                <a:solidFill>
                  <a:srgbClr val="D9D9D9"/>
                </a:solidFill>
              </a:rPr>
              <a:t> Are the trend and distribution of a single performance metric similar across environments?</a:t>
            </a:r>
          </a:p>
          <a:p>
            <a:pPr marL="457200" lvl="0" indent="-419100" rtl="0">
              <a:spcBef>
                <a:spcPts val="0"/>
              </a:spcBef>
              <a:buClr>
                <a:srgbClr val="D9D9D9"/>
              </a:buClr>
              <a:buSzPct val="100000"/>
            </a:pPr>
            <a:r>
              <a:rPr lang="en" sz="3000" b="1" dirty="0">
                <a:solidFill>
                  <a:srgbClr val="D9D9D9"/>
                </a:solidFill>
              </a:rPr>
              <a:t>RQ2: </a:t>
            </a:r>
            <a:r>
              <a:rPr lang="en" sz="3000" dirty="0">
                <a:solidFill>
                  <a:srgbClr val="D9D9D9"/>
                </a:solidFill>
              </a:rPr>
              <a:t>To what extent does the relationship between the performance metrics change across environments?</a:t>
            </a:r>
          </a:p>
          <a:p>
            <a:pPr marL="457200" lvl="0" indent="-419100"/>
            <a:r>
              <a:rPr lang="en" sz="3000" b="1" dirty="0"/>
              <a:t>RQ3:</a:t>
            </a:r>
            <a:r>
              <a:rPr lang="en" sz="3000" dirty="0"/>
              <a:t> Can </a:t>
            </a:r>
            <a:r>
              <a:rPr lang="en" sz="3000" dirty="0">
                <a:solidFill>
                  <a:srgbClr val="FF0000"/>
                </a:solidFill>
              </a:rPr>
              <a:t>statistical performance models</a:t>
            </a:r>
            <a:r>
              <a:rPr lang="en" sz="3000" dirty="0"/>
              <a:t> be applied </a:t>
            </a:r>
            <a:r>
              <a:rPr lang="en" sz="3000" dirty="0">
                <a:solidFill>
                  <a:srgbClr val="FF0000"/>
                </a:solidFill>
              </a:rPr>
              <a:t>across virtual and physical environments</a:t>
            </a:r>
            <a:r>
              <a:rPr lang="en" sz="3000" dirty="0"/>
              <a:t>?</a:t>
            </a:r>
          </a:p>
          <a:p>
            <a:pPr lvl="0" rtl="0">
              <a:spcBef>
                <a:spcPts val="0"/>
              </a:spcBef>
              <a:buNone/>
            </a:pPr>
            <a:endParaRPr sz="3000" dirty="0"/>
          </a:p>
          <a:p>
            <a:pPr lvl="0" rtl="0">
              <a:spcBef>
                <a:spcPts val="0"/>
              </a:spcBef>
              <a:buNone/>
            </a:pPr>
            <a:endParaRPr dirty="0"/>
          </a:p>
        </p:txBody>
      </p:sp>
      <p:sp>
        <p:nvSpPr>
          <p:cNvPr id="480" name="Shape 480"/>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37</a:t>
            </a:fld>
            <a:endParaRPr lang="en"/>
          </a:p>
        </p:txBody>
      </p:sp>
    </p:spTree>
  </p:cSld>
  <p:clrMapOvr>
    <a:masterClrMapping/>
  </p:clrMapOvr>
  <mc:AlternateContent xmlns:mc="http://schemas.openxmlformats.org/markup-compatibility/2006" xmlns:p14="http://schemas.microsoft.com/office/powerpoint/2010/main">
    <mc:Choice Requires="p14">
      <p:transition spd="slow" p14:dur="2000" advTm="11348"/>
    </mc:Choice>
    <mc:Fallback xmlns="">
      <p:transition xmlns:p14="http://schemas.microsoft.com/office/powerpoint/2010/main" spd="slow" advTm="11348"/>
    </mc:Fallback>
  </mc:AlternateContent>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Shape 485"/>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38</a:t>
            </a:fld>
            <a:endParaRPr lang="en"/>
          </a:p>
        </p:txBody>
      </p:sp>
      <p:sp>
        <p:nvSpPr>
          <p:cNvPr id="486" name="Shape 486"/>
          <p:cNvSpPr txBox="1"/>
          <p:nvPr/>
        </p:nvSpPr>
        <p:spPr>
          <a:xfrm>
            <a:off x="959400" y="1954350"/>
            <a:ext cx="7254600" cy="3921600"/>
          </a:xfrm>
          <a:prstGeom prst="rect">
            <a:avLst/>
          </a:prstGeom>
          <a:noFill/>
          <a:ln>
            <a:noFill/>
          </a:ln>
        </p:spPr>
        <p:txBody>
          <a:bodyPr lIns="91425" tIns="91425" rIns="91425" bIns="91425" anchor="t" anchorCtr="0">
            <a:noAutofit/>
          </a:bodyPr>
          <a:lstStyle/>
          <a:p>
            <a:pPr lvl="0">
              <a:spcBef>
                <a:spcPts val="0"/>
              </a:spcBef>
              <a:buNone/>
            </a:pPr>
            <a:endParaRPr/>
          </a:p>
        </p:txBody>
      </p:sp>
      <p:sp>
        <p:nvSpPr>
          <p:cNvPr id="487" name="Shape 487"/>
          <p:cNvSpPr txBox="1">
            <a:spLocks noGrp="1"/>
          </p:cNvSpPr>
          <p:nvPr>
            <p:ph type="title"/>
          </p:nvPr>
        </p:nvSpPr>
        <p:spPr>
          <a:xfrm>
            <a:off x="311700" y="247000"/>
            <a:ext cx="8709300" cy="1010400"/>
          </a:xfrm>
          <a:prstGeom prst="rect">
            <a:avLst/>
          </a:prstGeom>
        </p:spPr>
        <p:txBody>
          <a:bodyPr lIns="91425" tIns="91425" rIns="91425" bIns="91425" anchor="t" anchorCtr="0">
            <a:noAutofit/>
          </a:bodyPr>
          <a:lstStyle/>
          <a:p>
            <a:pPr lvl="0" rtl="0">
              <a:spcBef>
                <a:spcPts val="0"/>
              </a:spcBef>
              <a:buNone/>
            </a:pPr>
            <a:r>
              <a:rPr lang="en" sz="4000" b="1">
                <a:solidFill>
                  <a:srgbClr val="CC0000"/>
                </a:solidFill>
              </a:rPr>
              <a:t>RQ3</a:t>
            </a:r>
            <a:r>
              <a:rPr lang="en" sz="4000">
                <a:solidFill>
                  <a:srgbClr val="CC0000"/>
                </a:solidFill>
              </a:rPr>
              <a:t>: Approach - Statistical modelling</a:t>
            </a:r>
          </a:p>
        </p:txBody>
      </p:sp>
      <p:pic>
        <p:nvPicPr>
          <p:cNvPr id="488" name="Shape 488"/>
          <p:cNvPicPr preferRelativeResize="0"/>
          <p:nvPr/>
        </p:nvPicPr>
        <p:blipFill>
          <a:blip r:embed="rId4">
            <a:alphaModFix/>
          </a:blip>
          <a:stretch>
            <a:fillRect/>
          </a:stretch>
        </p:blipFill>
        <p:spPr>
          <a:xfrm>
            <a:off x="0" y="1765470"/>
            <a:ext cx="9143999" cy="3327058"/>
          </a:xfrm>
          <a:prstGeom prst="rect">
            <a:avLst/>
          </a:prstGeom>
          <a:noFill/>
          <a:ln>
            <a:noFill/>
          </a:ln>
        </p:spPr>
      </p:pic>
      <p:sp>
        <p:nvSpPr>
          <p:cNvPr id="489" name="Shape 489"/>
          <p:cNvSpPr txBox="1"/>
          <p:nvPr/>
        </p:nvSpPr>
        <p:spPr>
          <a:xfrm>
            <a:off x="2946125" y="1900925"/>
            <a:ext cx="2542800" cy="556200"/>
          </a:xfrm>
          <a:prstGeom prst="rect">
            <a:avLst/>
          </a:prstGeom>
          <a:noFill/>
          <a:ln w="19050" cap="flat" cmpd="sng">
            <a:solidFill>
              <a:srgbClr val="FF0000"/>
            </a:solidFill>
            <a:prstDash val="solid"/>
            <a:round/>
            <a:headEnd type="none" w="med" len="med"/>
            <a:tailEnd type="none" w="med" len="med"/>
          </a:ln>
        </p:spPr>
        <p:txBody>
          <a:bodyPr lIns="91425" tIns="91425" rIns="91425" bIns="91425" anchor="t" anchorCtr="0">
            <a:noAutofit/>
          </a:bodyPr>
          <a:lstStyle/>
          <a:p>
            <a:pPr lvl="0" rtl="0">
              <a:spcBef>
                <a:spcPts val="0"/>
              </a:spcBef>
              <a:buNone/>
            </a:pPr>
            <a:endParaRPr/>
          </a:p>
        </p:txBody>
      </p:sp>
      <p:sp>
        <p:nvSpPr>
          <p:cNvPr id="490" name="Shape 490"/>
          <p:cNvSpPr txBox="1"/>
          <p:nvPr/>
        </p:nvSpPr>
        <p:spPr>
          <a:xfrm>
            <a:off x="2737900" y="3300250"/>
            <a:ext cx="2542800" cy="556200"/>
          </a:xfrm>
          <a:prstGeom prst="rect">
            <a:avLst/>
          </a:prstGeom>
          <a:noFill/>
          <a:ln w="19050" cap="flat" cmpd="sng">
            <a:solidFill>
              <a:srgbClr val="FF0000"/>
            </a:solidFill>
            <a:prstDash val="solid"/>
            <a:round/>
            <a:headEnd type="none" w="med" len="med"/>
            <a:tailEnd type="none" w="med" len="med"/>
          </a:ln>
        </p:spPr>
        <p:txBody>
          <a:bodyPr lIns="91425" tIns="91425" rIns="91425" bIns="91425" anchor="t" anchorCtr="0">
            <a:noAutofit/>
          </a:bodyPr>
          <a:lstStyle/>
          <a:p>
            <a:pPr lvl="0" rtl="0">
              <a:spcBef>
                <a:spcPts val="0"/>
              </a:spcBef>
              <a:buNone/>
            </a:pPr>
            <a:endParaRPr/>
          </a:p>
        </p:txBody>
      </p:sp>
      <p:sp>
        <p:nvSpPr>
          <p:cNvPr id="491" name="Shape 491"/>
          <p:cNvSpPr txBox="1"/>
          <p:nvPr/>
        </p:nvSpPr>
        <p:spPr>
          <a:xfrm>
            <a:off x="1534175" y="4247625"/>
            <a:ext cx="1002300" cy="709500"/>
          </a:xfrm>
          <a:prstGeom prst="rect">
            <a:avLst/>
          </a:prstGeom>
          <a:noFill/>
          <a:ln w="19050" cap="flat" cmpd="sng">
            <a:solidFill>
              <a:srgbClr val="FF0000"/>
            </a:solidFill>
            <a:prstDash val="solid"/>
            <a:round/>
            <a:headEnd type="none" w="med" len="med"/>
            <a:tailEnd type="none" w="med" len="med"/>
          </a:ln>
        </p:spPr>
        <p:txBody>
          <a:bodyPr lIns="91425" tIns="91425" rIns="91425" bIns="91425" anchor="t" anchorCtr="0">
            <a:noAutofit/>
          </a:bodyPr>
          <a:lstStyle/>
          <a:p>
            <a:pPr lvl="0" rtl="0">
              <a:spcBef>
                <a:spcPts val="0"/>
              </a:spcBef>
              <a:buNone/>
            </a:pPr>
            <a:endParaRPr/>
          </a:p>
        </p:txBody>
      </p:sp>
      <p:sp>
        <p:nvSpPr>
          <p:cNvPr id="492" name="Shape 492"/>
          <p:cNvSpPr/>
          <p:nvPr/>
        </p:nvSpPr>
        <p:spPr>
          <a:xfrm>
            <a:off x="4963175" y="3172275"/>
            <a:ext cx="2616000" cy="1234800"/>
          </a:xfrm>
          <a:prstGeom prst="wedgeRectCallout">
            <a:avLst>
              <a:gd name="adj1" fmla="val -56792"/>
              <a:gd name="adj2" fmla="val 72761"/>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r>
              <a:rPr lang="en" sz="2400"/>
              <a:t>Stepwise function</a:t>
            </a:r>
          </a:p>
        </p:txBody>
      </p:sp>
      <p:sp>
        <p:nvSpPr>
          <p:cNvPr id="493" name="Shape 493"/>
          <p:cNvSpPr/>
          <p:nvPr/>
        </p:nvSpPr>
        <p:spPr>
          <a:xfrm>
            <a:off x="2915325" y="2457125"/>
            <a:ext cx="4364100" cy="3001500"/>
          </a:xfrm>
          <a:prstGeom prst="wedgeRectCallout">
            <a:avLst>
              <a:gd name="adj1" fmla="val -57983"/>
              <a:gd name="adj2" fmla="val 18424"/>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marL="457200" lvl="0" indent="-381000" rtl="0">
              <a:lnSpc>
                <a:spcPct val="115000"/>
              </a:lnSpc>
              <a:spcBef>
                <a:spcPts val="0"/>
              </a:spcBef>
              <a:spcAft>
                <a:spcPts val="1600"/>
              </a:spcAft>
              <a:buClr>
                <a:srgbClr val="000000"/>
              </a:buClr>
              <a:buSzPct val="100000"/>
            </a:pPr>
            <a:r>
              <a:rPr lang="en" sz="2400" dirty="0"/>
              <a:t>Data Cleanup:</a:t>
            </a:r>
          </a:p>
          <a:p>
            <a:pPr marL="914400" lvl="1" indent="-381000" rtl="0">
              <a:lnSpc>
                <a:spcPct val="115000"/>
              </a:lnSpc>
              <a:spcBef>
                <a:spcPts val="0"/>
              </a:spcBef>
              <a:spcAft>
                <a:spcPts val="1600"/>
              </a:spcAft>
              <a:buClr>
                <a:srgbClr val="000000"/>
              </a:buClr>
              <a:buSzPct val="100000"/>
              <a:buFont typeface="Arial"/>
              <a:buChar char="•"/>
            </a:pPr>
            <a:r>
              <a:rPr lang="en" sz="2400" dirty="0"/>
              <a:t>Constant metrics</a:t>
            </a:r>
          </a:p>
          <a:p>
            <a:pPr marL="914400" lvl="1" indent="-381000" rtl="0">
              <a:lnSpc>
                <a:spcPct val="115000"/>
              </a:lnSpc>
              <a:spcBef>
                <a:spcPts val="0"/>
              </a:spcBef>
              <a:spcAft>
                <a:spcPts val="1600"/>
              </a:spcAft>
              <a:buClr>
                <a:srgbClr val="000000"/>
              </a:buClr>
              <a:buSzPct val="100000"/>
              <a:buFont typeface="Arial"/>
              <a:buChar char="•"/>
            </a:pPr>
            <a:r>
              <a:rPr lang="en" sz="2400" dirty="0"/>
              <a:t>Multicollinear metrics</a:t>
            </a:r>
          </a:p>
          <a:p>
            <a:pPr marL="914400" lvl="1" indent="-381000" rtl="0">
              <a:lnSpc>
                <a:spcPct val="150000"/>
              </a:lnSpc>
              <a:spcBef>
                <a:spcPts val="0"/>
              </a:spcBef>
              <a:spcAft>
                <a:spcPts val="1600"/>
              </a:spcAft>
              <a:buClr>
                <a:srgbClr val="000000"/>
              </a:buClr>
              <a:buSzPct val="100000"/>
              <a:buFont typeface="Arial"/>
              <a:buChar char="•"/>
            </a:pPr>
            <a:r>
              <a:rPr lang="en" sz="2400" dirty="0"/>
              <a:t>Redundant metrics</a:t>
            </a:r>
          </a:p>
        </p:txBody>
      </p:sp>
      <p:sp>
        <p:nvSpPr>
          <p:cNvPr id="494" name="Shape 494"/>
          <p:cNvSpPr/>
          <p:nvPr/>
        </p:nvSpPr>
        <p:spPr>
          <a:xfrm>
            <a:off x="4351950" y="348400"/>
            <a:ext cx="4089000" cy="1515900"/>
          </a:xfrm>
          <a:prstGeom prst="wedgeRectCallout">
            <a:avLst>
              <a:gd name="adj1" fmla="val -46562"/>
              <a:gd name="adj2" fmla="val 64915"/>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marL="419100" lvl="0" indent="-342900" rtl="0">
              <a:lnSpc>
                <a:spcPct val="115000"/>
              </a:lnSpc>
              <a:spcBef>
                <a:spcPts val="0"/>
              </a:spcBef>
              <a:spcAft>
                <a:spcPts val="1600"/>
              </a:spcAft>
              <a:buSzPct val="100000"/>
              <a:buFont typeface="Arial"/>
              <a:buChar char="•"/>
            </a:pPr>
            <a:r>
              <a:rPr lang="en" sz="2400" dirty="0"/>
              <a:t>Normalization by deviance</a:t>
            </a:r>
          </a:p>
          <a:p>
            <a:pPr marL="419100" lvl="0" indent="-342900" rtl="0">
              <a:lnSpc>
                <a:spcPct val="115000"/>
              </a:lnSpc>
              <a:spcBef>
                <a:spcPts val="0"/>
              </a:spcBef>
              <a:spcAft>
                <a:spcPts val="1600"/>
              </a:spcAft>
              <a:buSzPct val="100000"/>
              <a:buFont typeface="Arial"/>
              <a:buChar char="•"/>
            </a:pPr>
            <a:r>
              <a:rPr lang="en" sz="2400" dirty="0"/>
              <a:t>Normalization by load</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139558"/>
    </mc:Choice>
    <mc:Fallback xmlns="">
      <p:transition xmlns:p14="http://schemas.microsoft.com/office/powerpoint/2010/main" spd="slow" advTm="139558"/>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91"/>
                                        </p:tgtEl>
                                        <p:attrNameLst>
                                          <p:attrName>style.visibility</p:attrName>
                                        </p:attrNameLst>
                                      </p:cBhvr>
                                      <p:to>
                                        <p:strVal val="visible"/>
                                      </p:to>
                                    </p:set>
                                    <p:animEffect transition="in" filter="fade">
                                      <p:cBhvr>
                                        <p:cTn id="7" dur="1000"/>
                                        <p:tgtEl>
                                          <p:spTgt spid="49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93"/>
                                        </p:tgtEl>
                                        <p:attrNameLst>
                                          <p:attrName>style.visibility</p:attrName>
                                        </p:attrNameLst>
                                      </p:cBhvr>
                                      <p:to>
                                        <p:strVal val="visible"/>
                                      </p:to>
                                    </p:set>
                                    <p:animEffect transition="in" filter="fade">
                                      <p:cBhvr>
                                        <p:cTn id="12" dur="1000"/>
                                        <p:tgtEl>
                                          <p:spTgt spid="49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1000"/>
                                        <p:tgtEl>
                                          <p:spTgt spid="493"/>
                                        </p:tgtEl>
                                      </p:cBhvr>
                                    </p:animEffect>
                                    <p:set>
                                      <p:cBhvr>
                                        <p:cTn id="17" dur="1" fill="hold">
                                          <p:stCondLst>
                                            <p:cond delay="1000"/>
                                          </p:stCondLst>
                                        </p:cTn>
                                        <p:tgtEl>
                                          <p:spTgt spid="493"/>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92"/>
                                        </p:tgtEl>
                                        <p:attrNameLst>
                                          <p:attrName>style.visibility</p:attrName>
                                        </p:attrNameLst>
                                      </p:cBhvr>
                                      <p:to>
                                        <p:strVal val="visible"/>
                                      </p:to>
                                    </p:set>
                                    <p:animEffect transition="in" filter="fade">
                                      <p:cBhvr>
                                        <p:cTn id="22" dur="1000"/>
                                        <p:tgtEl>
                                          <p:spTgt spid="49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nodeType="clickEffect">
                                  <p:stCondLst>
                                    <p:cond delay="0"/>
                                  </p:stCondLst>
                                  <p:childTnLst>
                                    <p:animEffect transition="out" filter="fade">
                                      <p:cBhvr>
                                        <p:cTn id="26" dur="1000"/>
                                        <p:tgtEl>
                                          <p:spTgt spid="492"/>
                                        </p:tgtEl>
                                      </p:cBhvr>
                                    </p:animEffect>
                                    <p:set>
                                      <p:cBhvr>
                                        <p:cTn id="27" dur="1" fill="hold">
                                          <p:stCondLst>
                                            <p:cond delay="1000"/>
                                          </p:stCondLst>
                                        </p:cTn>
                                        <p:tgtEl>
                                          <p:spTgt spid="492"/>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90"/>
                                        </p:tgtEl>
                                        <p:attrNameLst>
                                          <p:attrName>style.visibility</p:attrName>
                                        </p:attrNameLst>
                                      </p:cBhvr>
                                      <p:to>
                                        <p:strVal val="visible"/>
                                      </p:to>
                                    </p:set>
                                    <p:animEffect transition="in" filter="fade">
                                      <p:cBhvr>
                                        <p:cTn id="32" dur="1000"/>
                                        <p:tgtEl>
                                          <p:spTgt spid="490"/>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89"/>
                                        </p:tgtEl>
                                        <p:attrNameLst>
                                          <p:attrName>style.visibility</p:attrName>
                                        </p:attrNameLst>
                                      </p:cBhvr>
                                      <p:to>
                                        <p:strVal val="visible"/>
                                      </p:to>
                                    </p:set>
                                    <p:animEffect transition="in" filter="fade">
                                      <p:cBhvr>
                                        <p:cTn id="37" dur="1000"/>
                                        <p:tgtEl>
                                          <p:spTgt spid="489"/>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494"/>
                                        </p:tgtEl>
                                        <p:attrNameLst>
                                          <p:attrName>style.visibility</p:attrName>
                                        </p:attrNameLst>
                                      </p:cBhvr>
                                      <p:to>
                                        <p:strVal val="visible"/>
                                      </p:to>
                                    </p:set>
                                    <p:animEffect transition="in" filter="fade">
                                      <p:cBhvr>
                                        <p:cTn id="42" dur="1000"/>
                                        <p:tgtEl>
                                          <p:spTgt spid="494"/>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xit" presetSubtype="0" fill="hold" nodeType="clickEffect">
                                  <p:stCondLst>
                                    <p:cond delay="0"/>
                                  </p:stCondLst>
                                  <p:childTnLst>
                                    <p:animEffect transition="out" filter="fade">
                                      <p:cBhvr>
                                        <p:cTn id="46" dur="1000"/>
                                        <p:tgtEl>
                                          <p:spTgt spid="494"/>
                                        </p:tgtEl>
                                      </p:cBhvr>
                                    </p:animEffect>
                                    <p:set>
                                      <p:cBhvr>
                                        <p:cTn id="47" dur="1" fill="hold">
                                          <p:stCondLst>
                                            <p:cond delay="1000"/>
                                          </p:stCondLst>
                                        </p:cTn>
                                        <p:tgtEl>
                                          <p:spTgt spid="49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09"/>
        <p:cNvGrpSpPr/>
        <p:nvPr/>
      </p:nvGrpSpPr>
      <p:grpSpPr>
        <a:xfrm>
          <a:off x="0" y="0"/>
          <a:ext cx="0" cy="0"/>
          <a:chOff x="0" y="0"/>
          <a:chExt cx="0" cy="0"/>
        </a:xfrm>
      </p:grpSpPr>
      <p:sp>
        <p:nvSpPr>
          <p:cNvPr id="510" name="Shape 510"/>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39</a:t>
            </a:fld>
            <a:endParaRPr lang="en"/>
          </a:p>
        </p:txBody>
      </p:sp>
      <p:sp>
        <p:nvSpPr>
          <p:cNvPr id="511" name="Shape 511"/>
          <p:cNvSpPr txBox="1"/>
          <p:nvPr/>
        </p:nvSpPr>
        <p:spPr>
          <a:xfrm>
            <a:off x="959400" y="1954350"/>
            <a:ext cx="7254600" cy="3921600"/>
          </a:xfrm>
          <a:prstGeom prst="rect">
            <a:avLst/>
          </a:prstGeom>
          <a:noFill/>
          <a:ln>
            <a:noFill/>
          </a:ln>
        </p:spPr>
        <p:txBody>
          <a:bodyPr lIns="91425" tIns="91425" rIns="91425" bIns="91425" anchor="t" anchorCtr="0">
            <a:noAutofit/>
          </a:bodyPr>
          <a:lstStyle/>
          <a:p>
            <a:pPr lvl="0">
              <a:spcBef>
                <a:spcPts val="0"/>
              </a:spcBef>
              <a:buNone/>
            </a:pPr>
            <a:endParaRPr/>
          </a:p>
        </p:txBody>
      </p:sp>
      <p:sp>
        <p:nvSpPr>
          <p:cNvPr id="512" name="Shape 512"/>
          <p:cNvSpPr txBox="1">
            <a:spLocks noGrp="1"/>
          </p:cNvSpPr>
          <p:nvPr>
            <p:ph type="title"/>
          </p:nvPr>
        </p:nvSpPr>
        <p:spPr>
          <a:xfrm>
            <a:off x="311700" y="247000"/>
            <a:ext cx="8709300" cy="1010400"/>
          </a:xfrm>
          <a:prstGeom prst="rect">
            <a:avLst/>
          </a:prstGeom>
        </p:spPr>
        <p:txBody>
          <a:bodyPr lIns="91425" tIns="91425" rIns="91425" bIns="91425" anchor="t" anchorCtr="0">
            <a:noAutofit/>
          </a:bodyPr>
          <a:lstStyle/>
          <a:p>
            <a:pPr lvl="0" rtl="0">
              <a:spcBef>
                <a:spcPts val="0"/>
              </a:spcBef>
              <a:buNone/>
            </a:pPr>
            <a:r>
              <a:rPr lang="en" sz="4000" b="1">
                <a:solidFill>
                  <a:srgbClr val="CC0000"/>
                </a:solidFill>
              </a:rPr>
              <a:t>RQ3</a:t>
            </a:r>
            <a:r>
              <a:rPr lang="en" sz="4000">
                <a:solidFill>
                  <a:srgbClr val="CC0000"/>
                </a:solidFill>
              </a:rPr>
              <a:t>: Approach - Statistical modelling</a:t>
            </a:r>
          </a:p>
        </p:txBody>
      </p:sp>
      <p:pic>
        <p:nvPicPr>
          <p:cNvPr id="513" name="Shape 513"/>
          <p:cNvPicPr preferRelativeResize="0"/>
          <p:nvPr/>
        </p:nvPicPr>
        <p:blipFill>
          <a:blip r:embed="rId4">
            <a:alphaModFix/>
          </a:blip>
          <a:stretch>
            <a:fillRect/>
          </a:stretch>
        </p:blipFill>
        <p:spPr>
          <a:xfrm>
            <a:off x="0" y="1765470"/>
            <a:ext cx="9143999" cy="3327058"/>
          </a:xfrm>
          <a:prstGeom prst="rect">
            <a:avLst/>
          </a:prstGeom>
          <a:noFill/>
          <a:ln>
            <a:noFill/>
          </a:ln>
        </p:spPr>
      </p:pic>
      <p:sp>
        <p:nvSpPr>
          <p:cNvPr id="514" name="Shape 514"/>
          <p:cNvSpPr txBox="1"/>
          <p:nvPr/>
        </p:nvSpPr>
        <p:spPr>
          <a:xfrm>
            <a:off x="5238250" y="4125800"/>
            <a:ext cx="1320300" cy="764100"/>
          </a:xfrm>
          <a:prstGeom prst="rect">
            <a:avLst/>
          </a:prstGeom>
          <a:noFill/>
          <a:ln w="19050" cap="flat" cmpd="sng">
            <a:solidFill>
              <a:srgbClr val="FF0000"/>
            </a:solidFill>
            <a:prstDash val="solid"/>
            <a:round/>
            <a:headEnd type="none" w="med" len="med"/>
            <a:tailEnd type="none" w="med" len="med"/>
          </a:ln>
        </p:spPr>
        <p:txBody>
          <a:bodyPr lIns="91425" tIns="91425" rIns="91425" bIns="91425" anchor="t" anchorCtr="0">
            <a:noAutofit/>
          </a:bodyPr>
          <a:lstStyle/>
          <a:p>
            <a:pPr lvl="0" rtl="0">
              <a:spcBef>
                <a:spcPts val="0"/>
              </a:spcBef>
              <a:buNone/>
            </a:pPr>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2393"/>
    </mc:Choice>
    <mc:Fallback xmlns="">
      <p:transition xmlns:p14="http://schemas.microsoft.com/office/powerpoint/2010/main" spd="slow" advTm="2393"/>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14"/>
                                        </p:tgtEl>
                                        <p:attrNameLst>
                                          <p:attrName>style.visibility</p:attrName>
                                        </p:attrNameLst>
                                      </p:cBhvr>
                                      <p:to>
                                        <p:strVal val="visible"/>
                                      </p:to>
                                    </p:set>
                                    <p:animEffect transition="in" filter="fade">
                                      <p:cBhvr>
                                        <p:cTn id="7" dur="1000"/>
                                        <p:tgtEl>
                                          <p:spTgt spid="5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3" name="Shape 63"/>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a:spcBef>
                <a:spcPts val="0"/>
              </a:spcBef>
              <a:buNone/>
            </a:pPr>
            <a:fld id="{00000000-1234-1234-1234-123412341234}" type="slidenum">
              <a:rPr lang="en"/>
              <a:t>4</a:t>
            </a:fld>
            <a:endParaRPr lang="en"/>
          </a:p>
        </p:txBody>
      </p:sp>
      <p:sp>
        <p:nvSpPr>
          <p:cNvPr id="4" name="TextBox 3"/>
          <p:cNvSpPr txBox="1"/>
          <p:nvPr/>
        </p:nvSpPr>
        <p:spPr>
          <a:xfrm>
            <a:off x="0" y="6562826"/>
            <a:ext cx="6242702" cy="307777"/>
          </a:xfrm>
          <a:prstGeom prst="rect">
            <a:avLst/>
          </a:prstGeom>
          <a:noFill/>
        </p:spPr>
        <p:txBody>
          <a:bodyPr wrap="none" rtlCol="0">
            <a:spAutoFit/>
          </a:bodyPr>
          <a:lstStyle/>
          <a:p>
            <a:r>
              <a:rPr lang="en-US" dirty="0"/>
              <a:t>http://</a:t>
            </a:r>
            <a:r>
              <a:rPr lang="en-US" dirty="0" err="1"/>
              <a:t>dailysignal.com</a:t>
            </a:r>
            <a:r>
              <a:rPr lang="en-US" dirty="0"/>
              <a:t>/</a:t>
            </a:r>
            <a:r>
              <a:rPr lang="en-US" dirty="0" err="1"/>
              <a:t>wp</a:t>
            </a:r>
            <a:r>
              <a:rPr lang="en-US" dirty="0"/>
              <a:t>-content/uploads/140918_HealthCare_Attkisson.jpg</a:t>
            </a:r>
          </a:p>
        </p:txBody>
      </p:sp>
      <p:pic>
        <p:nvPicPr>
          <p:cNvPr id="3" name="Picture 2" descr="140918_HealthCare_Attkisson.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9174602" cy="6366207"/>
          </a:xfrm>
          <a:prstGeom prst="rect">
            <a:avLst/>
          </a:prstGeom>
        </p:spPr>
      </p:pic>
      <p:sp>
        <p:nvSpPr>
          <p:cNvPr id="12" name="Shape 62"/>
          <p:cNvSpPr txBox="1">
            <a:spLocks noGrp="1"/>
          </p:cNvSpPr>
          <p:nvPr>
            <p:ph type="body" idx="1"/>
          </p:nvPr>
        </p:nvSpPr>
        <p:spPr>
          <a:xfrm>
            <a:off x="667935" y="325280"/>
            <a:ext cx="8021092" cy="1146228"/>
          </a:xfrm>
          <a:prstGeom prst="rect">
            <a:avLst/>
          </a:prstGeom>
          <a:solidFill>
            <a:schemeClr val="bg1">
              <a:lumMod val="65000"/>
            </a:schemeClr>
          </a:solidFill>
        </p:spPr>
        <p:txBody>
          <a:bodyPr lIns="91425" tIns="91425" rIns="91425" bIns="91425" anchor="t" anchorCtr="0">
            <a:noAutofit/>
          </a:bodyPr>
          <a:lstStyle/>
          <a:p>
            <a:r>
              <a:rPr lang="en" sz="3200" dirty="0" smtClean="0">
                <a:solidFill>
                  <a:srgbClr val="CC0000"/>
                </a:solidFill>
              </a:rPr>
              <a:t>Wh</a:t>
            </a:r>
            <a:r>
              <a:rPr lang="en-US" sz="3200" dirty="0" smtClean="0">
                <a:solidFill>
                  <a:srgbClr val="CC0000"/>
                </a:solidFill>
              </a:rPr>
              <a:t>y</a:t>
            </a:r>
            <a:r>
              <a:rPr lang="en" sz="3200" dirty="0" smtClean="0">
                <a:solidFill>
                  <a:srgbClr val="CC0000"/>
                </a:solidFill>
              </a:rPr>
              <a:t> </a:t>
            </a:r>
            <a:r>
              <a:rPr lang="en" sz="3200" dirty="0">
                <a:solidFill>
                  <a:srgbClr val="CC0000"/>
                </a:solidFill>
              </a:rPr>
              <a:t>are performance </a:t>
            </a:r>
            <a:r>
              <a:rPr lang="en" sz="3200" dirty="0" smtClean="0">
                <a:solidFill>
                  <a:srgbClr val="CC0000"/>
                </a:solidFill>
              </a:rPr>
              <a:t>tests</a:t>
            </a:r>
            <a:r>
              <a:rPr lang="en-US" sz="3200" dirty="0" smtClean="0">
                <a:solidFill>
                  <a:srgbClr val="CC0000"/>
                </a:solidFill>
              </a:rPr>
              <a:t> important</a:t>
            </a:r>
            <a:r>
              <a:rPr lang="en" sz="3200" dirty="0" smtClean="0">
                <a:solidFill>
                  <a:srgbClr val="CC0000"/>
                </a:solidFill>
              </a:rPr>
              <a:t>?</a:t>
            </a:r>
            <a:endParaRPr lang="en" sz="3000" dirty="0"/>
          </a:p>
        </p:txBody>
      </p:sp>
      <p:sp>
        <p:nvSpPr>
          <p:cNvPr id="13" name="Shape 62"/>
          <p:cNvSpPr txBox="1">
            <a:spLocks/>
          </p:cNvSpPr>
          <p:nvPr/>
        </p:nvSpPr>
        <p:spPr>
          <a:xfrm>
            <a:off x="667935" y="3885382"/>
            <a:ext cx="8021092" cy="1967174"/>
          </a:xfrm>
          <a:prstGeom prst="rect">
            <a:avLst/>
          </a:prstGeom>
          <a:solidFill>
            <a:schemeClr val="bg1">
              <a:lumMod val="65000"/>
            </a:schemeClr>
          </a:solid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1600"/>
              </a:spcAft>
              <a:buClr>
                <a:schemeClr val="dk2"/>
              </a:buClr>
              <a:buSzPct val="100000"/>
              <a:buNone/>
              <a:defRPr sz="1800" b="0" i="0" u="none" strike="noStrike" cap="none">
                <a:solidFill>
                  <a:schemeClr val="dk2"/>
                </a:solidFill>
                <a:latin typeface="Arial"/>
                <a:ea typeface="Arial"/>
                <a:cs typeface="Arial"/>
                <a:sym typeface="Arial"/>
              </a:defRPr>
            </a:lvl1pPr>
            <a:lvl2pPr marR="0" lvl="1"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2pPr>
            <a:lvl3pPr marR="0" lvl="2"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3pPr>
            <a:lvl4pPr marR="0" lvl="3"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4pPr>
            <a:lvl5pPr marR="0" lvl="4"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5pPr>
            <a:lvl6pPr marR="0" lvl="5"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6pPr>
            <a:lvl7pPr marR="0" lvl="6"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7pPr>
            <a:lvl8pPr marR="0" lvl="7"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8pPr>
            <a:lvl9pPr marR="0" lvl="8"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9pPr>
          </a:lstStyle>
          <a:p>
            <a:r>
              <a:rPr lang="en-US" sz="3200" dirty="0" err="1" smtClean="0"/>
              <a:t>Healthcare.gov</a:t>
            </a:r>
            <a:r>
              <a:rPr lang="en-US" sz="3200" dirty="0" smtClean="0"/>
              <a:t> failed to rollout successfully because of lack of performance testing!</a:t>
            </a:r>
            <a:endParaRPr lang="en" sz="3000" dirty="0"/>
          </a:p>
        </p:txBody>
      </p:sp>
    </p:spTree>
    <p:extLst>
      <p:ext uri="{BB962C8B-B14F-4D97-AF65-F5344CB8AC3E}">
        <p14:creationId xmlns:p14="http://schemas.microsoft.com/office/powerpoint/2010/main" val="1003151393"/>
      </p:ext>
    </p:extLst>
  </p:cSld>
  <p:clrMapOvr>
    <a:masterClrMapping/>
  </p:clrMapOvr>
  <mc:AlternateContent xmlns:mc="http://schemas.openxmlformats.org/markup-compatibility/2006" xmlns:p14="http://schemas.microsoft.com/office/powerpoint/2010/main">
    <mc:Choice Requires="p14">
      <p:transition spd="slow" p14:dur="2000" advTm="3234"/>
    </mc:Choice>
    <mc:Fallback xmlns="">
      <p:transition xmlns:p14="http://schemas.microsoft.com/office/powerpoint/2010/main" spd="slow" advTm="3234"/>
    </mc:Fallback>
  </mc:AlternateContent>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98"/>
        <p:cNvGrpSpPr/>
        <p:nvPr/>
      </p:nvGrpSpPr>
      <p:grpSpPr>
        <a:xfrm>
          <a:off x="0" y="0"/>
          <a:ext cx="0" cy="0"/>
          <a:chOff x="0" y="0"/>
          <a:chExt cx="0" cy="0"/>
        </a:xfrm>
      </p:grpSpPr>
      <p:sp>
        <p:nvSpPr>
          <p:cNvPr id="499" name="Shape 499"/>
          <p:cNvSpPr txBox="1">
            <a:spLocks noGrp="1"/>
          </p:cNvSpPr>
          <p:nvPr>
            <p:ph type="title"/>
          </p:nvPr>
        </p:nvSpPr>
        <p:spPr>
          <a:xfrm>
            <a:off x="311700" y="247000"/>
            <a:ext cx="8520600" cy="1010400"/>
          </a:xfrm>
          <a:prstGeom prst="rect">
            <a:avLst/>
          </a:prstGeom>
        </p:spPr>
        <p:txBody>
          <a:bodyPr lIns="91425" tIns="91425" rIns="91425" bIns="91425" anchor="t" anchorCtr="0">
            <a:noAutofit/>
          </a:bodyPr>
          <a:lstStyle/>
          <a:p>
            <a:pPr lvl="0" rtl="0">
              <a:spcBef>
                <a:spcPts val="0"/>
              </a:spcBef>
              <a:buNone/>
            </a:pPr>
            <a:r>
              <a:rPr lang="en" sz="4000" b="1">
                <a:solidFill>
                  <a:srgbClr val="CC0000"/>
                </a:solidFill>
              </a:rPr>
              <a:t>RQ3</a:t>
            </a:r>
            <a:r>
              <a:rPr lang="en" sz="3800">
                <a:solidFill>
                  <a:srgbClr val="CC0000"/>
                </a:solidFill>
              </a:rPr>
              <a:t>: Model Verification</a:t>
            </a:r>
          </a:p>
        </p:txBody>
      </p:sp>
      <p:sp>
        <p:nvSpPr>
          <p:cNvPr id="500" name="Shape 500"/>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40</a:t>
            </a:fld>
            <a:endParaRPr lang="en"/>
          </a:p>
        </p:txBody>
      </p:sp>
      <p:sp>
        <p:nvSpPr>
          <p:cNvPr id="501" name="Shape 501"/>
          <p:cNvSpPr txBox="1"/>
          <p:nvPr/>
        </p:nvSpPr>
        <p:spPr>
          <a:xfrm>
            <a:off x="959400" y="1954350"/>
            <a:ext cx="7254600" cy="3921600"/>
          </a:xfrm>
          <a:prstGeom prst="rect">
            <a:avLst/>
          </a:prstGeom>
          <a:noFill/>
          <a:ln>
            <a:noFill/>
          </a:ln>
        </p:spPr>
        <p:txBody>
          <a:bodyPr lIns="91425" tIns="91425" rIns="91425" bIns="91425" anchor="t" anchorCtr="0">
            <a:noAutofit/>
          </a:bodyPr>
          <a:lstStyle/>
          <a:p>
            <a:pPr lvl="0">
              <a:spcBef>
                <a:spcPts val="0"/>
              </a:spcBef>
              <a:buNone/>
            </a:pPr>
            <a:endParaRPr/>
          </a:p>
        </p:txBody>
      </p:sp>
      <p:sp>
        <p:nvSpPr>
          <p:cNvPr id="502" name="Shape 502"/>
          <p:cNvSpPr txBox="1"/>
          <p:nvPr/>
        </p:nvSpPr>
        <p:spPr>
          <a:xfrm>
            <a:off x="914550" y="2712050"/>
            <a:ext cx="7344300" cy="3163800"/>
          </a:xfrm>
          <a:prstGeom prst="rect">
            <a:avLst/>
          </a:prstGeom>
          <a:noFill/>
          <a:ln>
            <a:noFill/>
          </a:ln>
        </p:spPr>
        <p:txBody>
          <a:bodyPr lIns="91425" tIns="91425" rIns="91425" bIns="91425" anchor="t" anchorCtr="0">
            <a:noAutofit/>
          </a:bodyPr>
          <a:lstStyle/>
          <a:p>
            <a:pPr lvl="0" rtl="0">
              <a:spcBef>
                <a:spcPts val="0"/>
              </a:spcBef>
              <a:buNone/>
            </a:pPr>
            <a:endParaRPr/>
          </a:p>
        </p:txBody>
      </p:sp>
      <p:sp>
        <p:nvSpPr>
          <p:cNvPr id="503" name="Shape 503"/>
          <p:cNvSpPr txBox="1">
            <a:spLocks noGrp="1"/>
          </p:cNvSpPr>
          <p:nvPr>
            <p:ph type="body" idx="1"/>
          </p:nvPr>
        </p:nvSpPr>
        <p:spPr>
          <a:xfrm>
            <a:off x="311700" y="2605149"/>
            <a:ext cx="8520600" cy="3921600"/>
          </a:xfrm>
          <a:prstGeom prst="rect">
            <a:avLst/>
          </a:prstGeom>
        </p:spPr>
        <p:txBody>
          <a:bodyPr lIns="91425" tIns="91425" rIns="91425" bIns="91425" anchor="t" anchorCtr="0">
            <a:noAutofit/>
          </a:bodyPr>
          <a:lstStyle/>
          <a:p>
            <a:pPr marR="0" lvl="0" algn="l" rtl="0">
              <a:lnSpc>
                <a:spcPct val="115000"/>
              </a:lnSpc>
              <a:spcBef>
                <a:spcPts val="0"/>
              </a:spcBef>
              <a:spcAft>
                <a:spcPts val="1600"/>
              </a:spcAft>
            </a:pPr>
            <a:r>
              <a:rPr lang="en" sz="3000" dirty="0"/>
              <a:t>Two types of model verification:</a:t>
            </a:r>
          </a:p>
          <a:p>
            <a:pPr marL="552450" marR="0" lvl="0" indent="-514350" algn="l" rtl="0">
              <a:lnSpc>
                <a:spcPct val="115000"/>
              </a:lnSpc>
              <a:spcBef>
                <a:spcPts val="0"/>
              </a:spcBef>
              <a:spcAft>
                <a:spcPts val="1600"/>
              </a:spcAft>
              <a:buSzPct val="100000"/>
              <a:buFont typeface="+mj-lt"/>
              <a:buAutoNum type="arabicPeriod"/>
            </a:pPr>
            <a:r>
              <a:rPr lang="en" sz="3000" dirty="0"/>
              <a:t>Internal Validation</a:t>
            </a:r>
          </a:p>
          <a:p>
            <a:pPr marL="552450" indent="-514350">
              <a:buFont typeface="+mj-lt"/>
              <a:buAutoNum type="arabicPeriod"/>
            </a:pPr>
            <a:r>
              <a:rPr lang="en" sz="3000" dirty="0"/>
              <a:t>External Validation after:</a:t>
            </a:r>
          </a:p>
          <a:p>
            <a:pPr marL="952500" lvl="1" indent="-457200">
              <a:buSzPct val="100000"/>
              <a:buFont typeface="Arial"/>
              <a:buChar char="•"/>
            </a:pPr>
            <a:r>
              <a:rPr lang="en" sz="3000" dirty="0" smtClean="0"/>
              <a:t>We </a:t>
            </a:r>
            <a:r>
              <a:rPr lang="en" sz="3000" dirty="0"/>
              <a:t>normalize by deviance</a:t>
            </a:r>
          </a:p>
          <a:p>
            <a:pPr marL="952500" lvl="1" indent="-457200">
              <a:buSzPct val="100000"/>
              <a:buFont typeface="Arial"/>
              <a:buChar char="•"/>
            </a:pPr>
            <a:r>
              <a:rPr lang="en" sz="3000" dirty="0"/>
              <a:t>We normalize by load</a:t>
            </a:r>
          </a:p>
        </p:txBody>
      </p:sp>
      <p:pic>
        <p:nvPicPr>
          <p:cNvPr id="504" name="Shape 504"/>
          <p:cNvPicPr preferRelativeResize="0"/>
          <p:nvPr/>
        </p:nvPicPr>
        <p:blipFill>
          <a:blip r:embed="rId3">
            <a:alphaModFix/>
          </a:blip>
          <a:stretch>
            <a:fillRect/>
          </a:stretch>
        </p:blipFill>
        <p:spPr>
          <a:xfrm>
            <a:off x="7212495" y="136049"/>
            <a:ext cx="1754250" cy="1818298"/>
          </a:xfrm>
          <a:prstGeom prst="rect">
            <a:avLst/>
          </a:prstGeom>
          <a:noFill/>
          <a:ln>
            <a:noFill/>
          </a:ln>
        </p:spPr>
      </p:pic>
      <p:sp>
        <p:nvSpPr>
          <p:cNvPr id="505" name="Shape 505"/>
          <p:cNvSpPr/>
          <p:nvPr/>
        </p:nvSpPr>
        <p:spPr>
          <a:xfrm>
            <a:off x="8214000" y="1301625"/>
            <a:ext cx="633600" cy="524700"/>
          </a:xfrm>
          <a:prstGeom prst="rect">
            <a:avLst/>
          </a:prstGeom>
          <a:noFill/>
          <a:ln w="1905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Tree>
  </p:cSld>
  <p:clrMapOvr>
    <a:masterClrMapping/>
  </p:clrMapOvr>
  <mc:AlternateContent xmlns:mc="http://schemas.openxmlformats.org/markup-compatibility/2006" xmlns:p14="http://schemas.microsoft.com/office/powerpoint/2010/main">
    <mc:Choice Requires="p14">
      <p:transition spd="slow" p14:dur="2000" advTm="60152"/>
    </mc:Choice>
    <mc:Fallback xmlns="">
      <p:transition xmlns:p14="http://schemas.microsoft.com/office/powerpoint/2010/main" spd="slow" advTm="60152"/>
    </mc:Fallback>
  </mc:AlternateContent>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18"/>
        <p:cNvGrpSpPr/>
        <p:nvPr/>
      </p:nvGrpSpPr>
      <p:grpSpPr>
        <a:xfrm>
          <a:off x="0" y="0"/>
          <a:ext cx="0" cy="0"/>
          <a:chOff x="0" y="0"/>
          <a:chExt cx="0" cy="0"/>
        </a:xfrm>
      </p:grpSpPr>
      <p:sp>
        <p:nvSpPr>
          <p:cNvPr id="519" name="Shape 519"/>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41</a:t>
            </a:fld>
            <a:endParaRPr lang="en"/>
          </a:p>
        </p:txBody>
      </p:sp>
      <p:sp>
        <p:nvSpPr>
          <p:cNvPr id="520" name="Shape 520"/>
          <p:cNvSpPr txBox="1"/>
          <p:nvPr/>
        </p:nvSpPr>
        <p:spPr>
          <a:xfrm>
            <a:off x="959400" y="1954350"/>
            <a:ext cx="7254600" cy="3921600"/>
          </a:xfrm>
          <a:prstGeom prst="rect">
            <a:avLst/>
          </a:prstGeom>
          <a:noFill/>
          <a:ln>
            <a:noFill/>
          </a:ln>
        </p:spPr>
        <p:txBody>
          <a:bodyPr lIns="91425" tIns="91425" rIns="91425" bIns="91425" anchor="t" anchorCtr="0">
            <a:noAutofit/>
          </a:bodyPr>
          <a:lstStyle/>
          <a:p>
            <a:pPr lvl="0">
              <a:spcBef>
                <a:spcPts val="0"/>
              </a:spcBef>
              <a:buNone/>
            </a:pPr>
            <a:endParaRPr/>
          </a:p>
        </p:txBody>
      </p:sp>
      <p:sp>
        <p:nvSpPr>
          <p:cNvPr id="521" name="Shape 521"/>
          <p:cNvSpPr txBox="1"/>
          <p:nvPr/>
        </p:nvSpPr>
        <p:spPr>
          <a:xfrm>
            <a:off x="914550" y="2712050"/>
            <a:ext cx="7344300" cy="3163800"/>
          </a:xfrm>
          <a:prstGeom prst="rect">
            <a:avLst/>
          </a:prstGeom>
          <a:noFill/>
          <a:ln>
            <a:noFill/>
          </a:ln>
        </p:spPr>
        <p:txBody>
          <a:bodyPr lIns="91425" tIns="91425" rIns="91425" bIns="91425" anchor="t" anchorCtr="0">
            <a:noAutofit/>
          </a:bodyPr>
          <a:lstStyle/>
          <a:p>
            <a:pPr lvl="0" rtl="0">
              <a:spcBef>
                <a:spcPts val="0"/>
              </a:spcBef>
              <a:buNone/>
            </a:pPr>
            <a:endParaRPr/>
          </a:p>
        </p:txBody>
      </p:sp>
      <p:sp>
        <p:nvSpPr>
          <p:cNvPr id="522" name="Shape 522"/>
          <p:cNvSpPr txBox="1">
            <a:spLocks noGrp="1"/>
          </p:cNvSpPr>
          <p:nvPr>
            <p:ph type="body" idx="1"/>
          </p:nvPr>
        </p:nvSpPr>
        <p:spPr>
          <a:xfrm>
            <a:off x="311700" y="2605149"/>
            <a:ext cx="8520600" cy="3921600"/>
          </a:xfrm>
          <a:prstGeom prst="rect">
            <a:avLst/>
          </a:prstGeom>
        </p:spPr>
        <p:txBody>
          <a:bodyPr lIns="91425" tIns="91425" rIns="91425" bIns="91425" anchor="t" anchorCtr="0">
            <a:noAutofit/>
          </a:bodyPr>
          <a:lstStyle/>
          <a:p>
            <a:pPr marR="0" lvl="0" algn="l" rtl="0">
              <a:lnSpc>
                <a:spcPct val="115000"/>
              </a:lnSpc>
              <a:spcBef>
                <a:spcPts val="0"/>
              </a:spcBef>
              <a:spcAft>
                <a:spcPts val="1600"/>
              </a:spcAft>
              <a:buNone/>
            </a:pPr>
            <a:endParaRPr sz="3000" dirty="0"/>
          </a:p>
          <a:p>
            <a:pPr marL="457200" marR="0" lvl="0" indent="-419100" algn="l" rtl="0">
              <a:lnSpc>
                <a:spcPct val="115000"/>
              </a:lnSpc>
              <a:spcBef>
                <a:spcPts val="0"/>
              </a:spcBef>
              <a:spcAft>
                <a:spcPts val="1600"/>
              </a:spcAft>
              <a:buSzPct val="100000"/>
            </a:pPr>
            <a:r>
              <a:rPr lang="en" sz="3000" dirty="0"/>
              <a:t>External Validation</a:t>
            </a:r>
          </a:p>
          <a:p>
            <a:pPr marL="952500" marR="0" lvl="1" indent="-457200" algn="l" rtl="0">
              <a:lnSpc>
                <a:spcPct val="115000"/>
              </a:lnSpc>
              <a:spcBef>
                <a:spcPts val="0"/>
              </a:spcBef>
              <a:spcAft>
                <a:spcPts val="1600"/>
              </a:spcAft>
              <a:buSzPct val="100000"/>
              <a:buFont typeface="Arial"/>
              <a:buChar char="•"/>
            </a:pPr>
            <a:r>
              <a:rPr lang="en" sz="3000" dirty="0"/>
              <a:t>Normalization by deviance</a:t>
            </a:r>
          </a:p>
          <a:p>
            <a:pPr marL="0" marR="0" lvl="0" indent="0" algn="l" rtl="0">
              <a:lnSpc>
                <a:spcPct val="115000"/>
              </a:lnSpc>
              <a:spcBef>
                <a:spcPts val="0"/>
              </a:spcBef>
              <a:spcAft>
                <a:spcPts val="1600"/>
              </a:spcAft>
              <a:buNone/>
            </a:pPr>
            <a:endParaRPr sz="3000" dirty="0">
              <a:solidFill>
                <a:srgbClr val="EFEFEF"/>
              </a:solidFill>
            </a:endParaRPr>
          </a:p>
        </p:txBody>
      </p:sp>
      <p:pic>
        <p:nvPicPr>
          <p:cNvPr id="523" name="Shape 523"/>
          <p:cNvPicPr preferRelativeResize="0"/>
          <p:nvPr/>
        </p:nvPicPr>
        <p:blipFill>
          <a:blip r:embed="rId3">
            <a:alphaModFix/>
          </a:blip>
          <a:stretch>
            <a:fillRect/>
          </a:stretch>
        </p:blipFill>
        <p:spPr>
          <a:xfrm>
            <a:off x="7212495" y="136049"/>
            <a:ext cx="1754250" cy="1818298"/>
          </a:xfrm>
          <a:prstGeom prst="rect">
            <a:avLst/>
          </a:prstGeom>
          <a:noFill/>
          <a:ln>
            <a:noFill/>
          </a:ln>
        </p:spPr>
      </p:pic>
      <p:sp>
        <p:nvSpPr>
          <p:cNvPr id="524" name="Shape 524"/>
          <p:cNvSpPr/>
          <p:nvPr/>
        </p:nvSpPr>
        <p:spPr>
          <a:xfrm>
            <a:off x="8214000" y="1301625"/>
            <a:ext cx="633600" cy="524700"/>
          </a:xfrm>
          <a:prstGeom prst="rect">
            <a:avLst/>
          </a:prstGeom>
          <a:noFill/>
          <a:ln w="1905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pic>
        <p:nvPicPr>
          <p:cNvPr id="525" name="Shape 525" descr="CodeCogsEqn.png"/>
          <p:cNvPicPr preferRelativeResize="0"/>
          <p:nvPr/>
        </p:nvPicPr>
        <p:blipFill>
          <a:blip r:embed="rId4">
            <a:alphaModFix/>
          </a:blip>
          <a:stretch>
            <a:fillRect/>
          </a:stretch>
        </p:blipFill>
        <p:spPr>
          <a:xfrm>
            <a:off x="2485475" y="4733512"/>
            <a:ext cx="4038600" cy="923925"/>
          </a:xfrm>
          <a:prstGeom prst="rect">
            <a:avLst/>
          </a:prstGeom>
          <a:noFill/>
          <a:ln>
            <a:noFill/>
          </a:ln>
        </p:spPr>
      </p:pic>
      <p:sp>
        <p:nvSpPr>
          <p:cNvPr id="526" name="Shape 526"/>
          <p:cNvSpPr txBox="1">
            <a:spLocks noGrp="1"/>
          </p:cNvSpPr>
          <p:nvPr>
            <p:ph type="title"/>
          </p:nvPr>
        </p:nvSpPr>
        <p:spPr>
          <a:xfrm>
            <a:off x="311700" y="247000"/>
            <a:ext cx="8520600" cy="1010400"/>
          </a:xfrm>
          <a:prstGeom prst="rect">
            <a:avLst/>
          </a:prstGeom>
        </p:spPr>
        <p:txBody>
          <a:bodyPr lIns="91425" tIns="91425" rIns="91425" bIns="91425" anchor="t" anchorCtr="0">
            <a:noAutofit/>
          </a:bodyPr>
          <a:lstStyle/>
          <a:p>
            <a:pPr lvl="0" rtl="0">
              <a:spcBef>
                <a:spcPts val="0"/>
              </a:spcBef>
              <a:buNone/>
            </a:pPr>
            <a:r>
              <a:rPr lang="en" sz="4000" b="1">
                <a:solidFill>
                  <a:srgbClr val="CC0000"/>
                </a:solidFill>
              </a:rPr>
              <a:t>RQ3</a:t>
            </a:r>
            <a:r>
              <a:rPr lang="en" sz="3800">
                <a:solidFill>
                  <a:srgbClr val="CC0000"/>
                </a:solidFill>
              </a:rPr>
              <a:t>: Model Verification</a:t>
            </a:r>
          </a:p>
        </p:txBody>
      </p:sp>
    </p:spTree>
  </p:cSld>
  <p:clrMapOvr>
    <a:masterClrMapping/>
  </p:clrMapOvr>
  <mc:AlternateContent xmlns:mc="http://schemas.openxmlformats.org/markup-compatibility/2006" xmlns:p14="http://schemas.microsoft.com/office/powerpoint/2010/main">
    <mc:Choice Requires="p14">
      <p:transition spd="slow" p14:dur="2000" advTm="8629"/>
    </mc:Choice>
    <mc:Fallback xmlns="">
      <p:transition xmlns:p14="http://schemas.microsoft.com/office/powerpoint/2010/main" spd="slow" advTm="8629"/>
    </mc:Fallback>
  </mc:AlternateContent>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30"/>
        <p:cNvGrpSpPr/>
        <p:nvPr/>
      </p:nvGrpSpPr>
      <p:grpSpPr>
        <a:xfrm>
          <a:off x="0" y="0"/>
          <a:ext cx="0" cy="0"/>
          <a:chOff x="0" y="0"/>
          <a:chExt cx="0" cy="0"/>
        </a:xfrm>
      </p:grpSpPr>
      <p:sp>
        <p:nvSpPr>
          <p:cNvPr id="531" name="Shape 531"/>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42</a:t>
            </a:fld>
            <a:endParaRPr lang="en"/>
          </a:p>
        </p:txBody>
      </p:sp>
      <p:sp>
        <p:nvSpPr>
          <p:cNvPr id="532" name="Shape 532"/>
          <p:cNvSpPr txBox="1"/>
          <p:nvPr/>
        </p:nvSpPr>
        <p:spPr>
          <a:xfrm>
            <a:off x="959400" y="1954350"/>
            <a:ext cx="7254600" cy="3921600"/>
          </a:xfrm>
          <a:prstGeom prst="rect">
            <a:avLst/>
          </a:prstGeom>
          <a:noFill/>
          <a:ln>
            <a:noFill/>
          </a:ln>
        </p:spPr>
        <p:txBody>
          <a:bodyPr lIns="91425" tIns="91425" rIns="91425" bIns="91425" anchor="t" anchorCtr="0">
            <a:noAutofit/>
          </a:bodyPr>
          <a:lstStyle/>
          <a:p>
            <a:pPr lvl="0">
              <a:spcBef>
                <a:spcPts val="0"/>
              </a:spcBef>
              <a:buNone/>
            </a:pPr>
            <a:endParaRPr/>
          </a:p>
        </p:txBody>
      </p:sp>
      <p:sp>
        <p:nvSpPr>
          <p:cNvPr id="533" name="Shape 533"/>
          <p:cNvSpPr txBox="1"/>
          <p:nvPr/>
        </p:nvSpPr>
        <p:spPr>
          <a:xfrm>
            <a:off x="914550" y="2712050"/>
            <a:ext cx="7344300" cy="3163800"/>
          </a:xfrm>
          <a:prstGeom prst="rect">
            <a:avLst/>
          </a:prstGeom>
          <a:noFill/>
          <a:ln>
            <a:noFill/>
          </a:ln>
        </p:spPr>
        <p:txBody>
          <a:bodyPr lIns="91425" tIns="91425" rIns="91425" bIns="91425" anchor="t" anchorCtr="0">
            <a:noAutofit/>
          </a:bodyPr>
          <a:lstStyle/>
          <a:p>
            <a:pPr lvl="0" rtl="0">
              <a:spcBef>
                <a:spcPts val="0"/>
              </a:spcBef>
              <a:buNone/>
            </a:pPr>
            <a:endParaRPr/>
          </a:p>
        </p:txBody>
      </p:sp>
      <p:sp>
        <p:nvSpPr>
          <p:cNvPr id="534" name="Shape 534"/>
          <p:cNvSpPr txBox="1">
            <a:spLocks noGrp="1"/>
          </p:cNvSpPr>
          <p:nvPr>
            <p:ph type="body" idx="1"/>
          </p:nvPr>
        </p:nvSpPr>
        <p:spPr>
          <a:xfrm>
            <a:off x="311700" y="2605149"/>
            <a:ext cx="8520600" cy="3921600"/>
          </a:xfrm>
          <a:prstGeom prst="rect">
            <a:avLst/>
          </a:prstGeom>
        </p:spPr>
        <p:txBody>
          <a:bodyPr lIns="91425" tIns="91425" rIns="91425" bIns="91425" anchor="t" anchorCtr="0">
            <a:noAutofit/>
          </a:bodyPr>
          <a:lstStyle/>
          <a:p>
            <a:pPr marR="0" lvl="0" algn="l" rtl="0">
              <a:lnSpc>
                <a:spcPct val="115000"/>
              </a:lnSpc>
              <a:spcBef>
                <a:spcPts val="0"/>
              </a:spcBef>
              <a:spcAft>
                <a:spcPts val="1600"/>
              </a:spcAft>
              <a:buNone/>
            </a:pPr>
            <a:endParaRPr sz="3000" dirty="0"/>
          </a:p>
          <a:p>
            <a:pPr marL="457200" marR="0" lvl="0" indent="-419100" algn="l" rtl="0">
              <a:lnSpc>
                <a:spcPct val="115000"/>
              </a:lnSpc>
              <a:spcBef>
                <a:spcPts val="0"/>
              </a:spcBef>
              <a:spcAft>
                <a:spcPts val="1600"/>
              </a:spcAft>
              <a:buSzPct val="100000"/>
            </a:pPr>
            <a:r>
              <a:rPr lang="en" sz="3000" dirty="0"/>
              <a:t>External Validation</a:t>
            </a:r>
          </a:p>
          <a:p>
            <a:pPr marL="952500" marR="0" lvl="1" indent="-457200" algn="l" rtl="0">
              <a:lnSpc>
                <a:spcPct val="115000"/>
              </a:lnSpc>
              <a:spcBef>
                <a:spcPts val="0"/>
              </a:spcBef>
              <a:spcAft>
                <a:spcPts val="1600"/>
              </a:spcAft>
              <a:buSzPct val="100000"/>
              <a:buFont typeface="Arial"/>
              <a:buChar char="•"/>
            </a:pPr>
            <a:r>
              <a:rPr lang="en" sz="3000" dirty="0"/>
              <a:t>Normalization by deviance</a:t>
            </a:r>
          </a:p>
          <a:p>
            <a:pPr marL="952500" marR="0" lvl="1" indent="-457200" algn="l" rtl="0">
              <a:lnSpc>
                <a:spcPct val="115000"/>
              </a:lnSpc>
              <a:spcBef>
                <a:spcPts val="0"/>
              </a:spcBef>
              <a:spcAft>
                <a:spcPts val="1600"/>
              </a:spcAft>
              <a:buSzPct val="100000"/>
              <a:buFont typeface="Arial"/>
              <a:buChar char="•"/>
            </a:pPr>
            <a:r>
              <a:rPr lang="en" sz="3000" dirty="0"/>
              <a:t>Followed by a min-max normalization to avoid calculation errors for negative values.</a:t>
            </a:r>
          </a:p>
          <a:p>
            <a:pPr marL="0" marR="0" lvl="0" indent="0" algn="l" rtl="0">
              <a:lnSpc>
                <a:spcPct val="115000"/>
              </a:lnSpc>
              <a:spcBef>
                <a:spcPts val="0"/>
              </a:spcBef>
              <a:spcAft>
                <a:spcPts val="1600"/>
              </a:spcAft>
              <a:buNone/>
            </a:pPr>
            <a:endParaRPr sz="3000" dirty="0">
              <a:solidFill>
                <a:srgbClr val="EFEFEF"/>
              </a:solidFill>
            </a:endParaRPr>
          </a:p>
        </p:txBody>
      </p:sp>
      <p:pic>
        <p:nvPicPr>
          <p:cNvPr id="535" name="Shape 535"/>
          <p:cNvPicPr preferRelativeResize="0"/>
          <p:nvPr/>
        </p:nvPicPr>
        <p:blipFill>
          <a:blip r:embed="rId3">
            <a:alphaModFix/>
          </a:blip>
          <a:stretch>
            <a:fillRect/>
          </a:stretch>
        </p:blipFill>
        <p:spPr>
          <a:xfrm>
            <a:off x="7212495" y="136049"/>
            <a:ext cx="1754250" cy="1818298"/>
          </a:xfrm>
          <a:prstGeom prst="rect">
            <a:avLst/>
          </a:prstGeom>
          <a:noFill/>
          <a:ln>
            <a:noFill/>
          </a:ln>
        </p:spPr>
      </p:pic>
      <p:sp>
        <p:nvSpPr>
          <p:cNvPr id="536" name="Shape 536"/>
          <p:cNvSpPr/>
          <p:nvPr/>
        </p:nvSpPr>
        <p:spPr>
          <a:xfrm>
            <a:off x="8214000" y="1301625"/>
            <a:ext cx="633600" cy="524700"/>
          </a:xfrm>
          <a:prstGeom prst="rect">
            <a:avLst/>
          </a:prstGeom>
          <a:noFill/>
          <a:ln w="1905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37" name="Shape 537"/>
          <p:cNvSpPr txBox="1">
            <a:spLocks noGrp="1"/>
          </p:cNvSpPr>
          <p:nvPr>
            <p:ph type="title"/>
          </p:nvPr>
        </p:nvSpPr>
        <p:spPr>
          <a:xfrm>
            <a:off x="311700" y="247000"/>
            <a:ext cx="8520600" cy="1010400"/>
          </a:xfrm>
          <a:prstGeom prst="rect">
            <a:avLst/>
          </a:prstGeom>
        </p:spPr>
        <p:txBody>
          <a:bodyPr lIns="91425" tIns="91425" rIns="91425" bIns="91425" anchor="t" anchorCtr="0">
            <a:noAutofit/>
          </a:bodyPr>
          <a:lstStyle/>
          <a:p>
            <a:pPr lvl="0" rtl="0">
              <a:spcBef>
                <a:spcPts val="0"/>
              </a:spcBef>
              <a:buNone/>
            </a:pPr>
            <a:r>
              <a:rPr lang="en" sz="4000" b="1">
                <a:solidFill>
                  <a:srgbClr val="CC0000"/>
                </a:solidFill>
              </a:rPr>
              <a:t>RQ3</a:t>
            </a:r>
            <a:r>
              <a:rPr lang="en" sz="3800">
                <a:solidFill>
                  <a:srgbClr val="CC0000"/>
                </a:solidFill>
              </a:rPr>
              <a:t>: Model Verification</a:t>
            </a:r>
          </a:p>
        </p:txBody>
      </p:sp>
    </p:spTree>
  </p:cSld>
  <p:clrMapOvr>
    <a:masterClrMapping/>
  </p:clrMapOvr>
  <mc:AlternateContent xmlns:mc="http://schemas.openxmlformats.org/markup-compatibility/2006" xmlns:p14="http://schemas.microsoft.com/office/powerpoint/2010/main">
    <mc:Choice Requires="p14">
      <p:transition spd="slow" p14:dur="2000" advTm="1973"/>
    </mc:Choice>
    <mc:Fallback xmlns="">
      <p:transition xmlns:p14="http://schemas.microsoft.com/office/powerpoint/2010/main" spd="slow" advTm="1973"/>
    </mc:Fallback>
  </mc:AlternateContent>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sp>
        <p:nvSpPr>
          <p:cNvPr id="542" name="Shape 542"/>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43</a:t>
            </a:fld>
            <a:endParaRPr lang="en"/>
          </a:p>
        </p:txBody>
      </p:sp>
      <p:sp>
        <p:nvSpPr>
          <p:cNvPr id="544" name="Shape 544"/>
          <p:cNvSpPr txBox="1">
            <a:spLocks noGrp="1"/>
          </p:cNvSpPr>
          <p:nvPr>
            <p:ph type="title"/>
          </p:nvPr>
        </p:nvSpPr>
        <p:spPr>
          <a:xfrm>
            <a:off x="311700" y="247000"/>
            <a:ext cx="8520600" cy="2301900"/>
          </a:xfrm>
          <a:prstGeom prst="rect">
            <a:avLst/>
          </a:prstGeom>
        </p:spPr>
        <p:txBody>
          <a:bodyPr lIns="91425" tIns="91425" rIns="91425" bIns="91425" anchor="t" anchorCtr="0">
            <a:noAutofit/>
          </a:bodyPr>
          <a:lstStyle/>
          <a:p>
            <a:pPr lvl="0" rtl="0">
              <a:spcBef>
                <a:spcPts val="0"/>
              </a:spcBef>
              <a:buNone/>
            </a:pPr>
            <a:r>
              <a:rPr lang="en" sz="3800">
                <a:solidFill>
                  <a:srgbClr val="CC0000"/>
                </a:solidFill>
              </a:rPr>
              <a:t>Discrepancy - DS2: </a:t>
            </a:r>
            <a:r>
              <a:rPr lang="en" sz="2400">
                <a:solidFill>
                  <a:srgbClr val="CC0000"/>
                </a:solidFill>
              </a:rPr>
              <a:t>We find that the statistical models built by performance testing results</a:t>
            </a:r>
          </a:p>
          <a:p>
            <a:pPr lvl="0" rtl="0">
              <a:spcBef>
                <a:spcPts val="0"/>
              </a:spcBef>
              <a:buNone/>
            </a:pPr>
            <a:r>
              <a:rPr lang="en" sz="2400">
                <a:solidFill>
                  <a:srgbClr val="CC0000"/>
                </a:solidFill>
              </a:rPr>
              <a:t>in an environment cannot advocate for the other environment due to discrepancies</a:t>
            </a:r>
          </a:p>
          <a:p>
            <a:pPr lvl="0" rtl="0">
              <a:spcBef>
                <a:spcPts val="0"/>
              </a:spcBef>
              <a:buNone/>
            </a:pPr>
            <a:r>
              <a:rPr lang="en" sz="2400">
                <a:solidFill>
                  <a:srgbClr val="CC0000"/>
                </a:solidFill>
              </a:rPr>
              <a:t>present.</a:t>
            </a:r>
          </a:p>
          <a:p>
            <a:pPr lvl="0" rtl="0">
              <a:spcBef>
                <a:spcPts val="0"/>
              </a:spcBef>
              <a:buNone/>
            </a:pPr>
            <a:endParaRPr sz="3800">
              <a:solidFill>
                <a:srgbClr val="CC0000"/>
              </a:solidFill>
            </a:endParaRPr>
          </a:p>
          <a:p>
            <a:pPr lvl="0" rtl="0">
              <a:spcBef>
                <a:spcPts val="0"/>
              </a:spcBef>
              <a:buNone/>
            </a:pPr>
            <a:endParaRPr sz="3800">
              <a:solidFill>
                <a:srgbClr val="CC0000"/>
              </a:solidFill>
            </a:endParaRPr>
          </a:p>
        </p:txBody>
      </p:sp>
      <p:graphicFrame>
        <p:nvGraphicFramePr>
          <p:cNvPr id="5" name="Chart 4"/>
          <p:cNvGraphicFramePr/>
          <p:nvPr>
            <p:extLst>
              <p:ext uri="{D42A27DB-BD31-4B8C-83A1-F6EECF244321}">
                <p14:modId xmlns:p14="http://schemas.microsoft.com/office/powerpoint/2010/main" val="1320420973"/>
              </p:ext>
            </p:extLst>
          </p:nvPr>
        </p:nvGraphicFramePr>
        <p:xfrm>
          <a:off x="311700" y="2310224"/>
          <a:ext cx="8520600" cy="4578977"/>
        </p:xfrm>
        <a:graphic>
          <a:graphicData uri="http://schemas.openxmlformats.org/drawingml/2006/chart">
            <c:chart xmlns:c="http://schemas.openxmlformats.org/drawingml/2006/chart" xmlns:r="http://schemas.openxmlformats.org/officeDocument/2006/relationships" r:id="rId3"/>
          </a:graphicData>
        </a:graphic>
      </p:graphicFrame>
    </p:spTree>
  </p:cSld>
  <p:clrMapOvr>
    <a:masterClrMapping/>
  </p:clrMapOvr>
  <mc:AlternateContent xmlns:mc="http://schemas.openxmlformats.org/markup-compatibility/2006" xmlns:p14="http://schemas.microsoft.com/office/powerpoint/2010/main">
    <mc:Choice Requires="p14">
      <p:transition spd="slow" p14:dur="2000" advTm="364"/>
    </mc:Choice>
    <mc:Fallback xmlns="">
      <p:transition xmlns:p14="http://schemas.microsoft.com/office/powerpoint/2010/main" spd="slow" advTm="364"/>
    </mc:Fallback>
  </mc:AlternateContent>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48"/>
        <p:cNvGrpSpPr/>
        <p:nvPr/>
      </p:nvGrpSpPr>
      <p:grpSpPr>
        <a:xfrm>
          <a:off x="0" y="0"/>
          <a:ext cx="0" cy="0"/>
          <a:chOff x="0" y="0"/>
          <a:chExt cx="0" cy="0"/>
        </a:xfrm>
      </p:grpSpPr>
      <p:sp>
        <p:nvSpPr>
          <p:cNvPr id="549" name="Shape 549"/>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44</a:t>
            </a:fld>
            <a:endParaRPr lang="en"/>
          </a:p>
        </p:txBody>
      </p:sp>
      <p:sp>
        <p:nvSpPr>
          <p:cNvPr id="551" name="Shape 551"/>
          <p:cNvSpPr txBox="1">
            <a:spLocks noGrp="1"/>
          </p:cNvSpPr>
          <p:nvPr>
            <p:ph type="title"/>
          </p:nvPr>
        </p:nvSpPr>
        <p:spPr>
          <a:xfrm>
            <a:off x="311700" y="247000"/>
            <a:ext cx="8520600" cy="2301900"/>
          </a:xfrm>
          <a:prstGeom prst="rect">
            <a:avLst/>
          </a:prstGeom>
        </p:spPr>
        <p:txBody>
          <a:bodyPr lIns="91425" tIns="91425" rIns="91425" bIns="91425" anchor="t" anchorCtr="0">
            <a:noAutofit/>
          </a:bodyPr>
          <a:lstStyle/>
          <a:p>
            <a:pPr lvl="0" rtl="0">
              <a:spcBef>
                <a:spcPts val="0"/>
              </a:spcBef>
              <a:buNone/>
            </a:pPr>
            <a:r>
              <a:rPr lang="en" sz="3800" dirty="0">
                <a:solidFill>
                  <a:srgbClr val="CC0000"/>
                </a:solidFill>
              </a:rPr>
              <a:t>Discrepancy - CS: </a:t>
            </a:r>
            <a:r>
              <a:rPr lang="en" sz="2400" dirty="0">
                <a:solidFill>
                  <a:srgbClr val="CC0000"/>
                </a:solidFill>
              </a:rPr>
              <a:t>We find that the statistical models built by performance testing results</a:t>
            </a:r>
          </a:p>
          <a:p>
            <a:pPr lvl="0" rtl="0">
              <a:spcBef>
                <a:spcPts val="0"/>
              </a:spcBef>
              <a:buNone/>
            </a:pPr>
            <a:r>
              <a:rPr lang="en" sz="2400" dirty="0">
                <a:solidFill>
                  <a:srgbClr val="CC0000"/>
                </a:solidFill>
              </a:rPr>
              <a:t>in an environment cannot advocate for the other environment due to discrepancies</a:t>
            </a:r>
          </a:p>
          <a:p>
            <a:pPr lvl="0" rtl="0">
              <a:spcBef>
                <a:spcPts val="0"/>
              </a:spcBef>
              <a:buNone/>
            </a:pPr>
            <a:r>
              <a:rPr lang="en" sz="2400" dirty="0">
                <a:solidFill>
                  <a:srgbClr val="CC0000"/>
                </a:solidFill>
              </a:rPr>
              <a:t>present.</a:t>
            </a:r>
          </a:p>
          <a:p>
            <a:pPr lvl="0" rtl="0">
              <a:spcBef>
                <a:spcPts val="0"/>
              </a:spcBef>
              <a:buNone/>
            </a:pPr>
            <a:endParaRPr sz="3800" dirty="0">
              <a:solidFill>
                <a:srgbClr val="CC0000"/>
              </a:solidFill>
            </a:endParaRPr>
          </a:p>
          <a:p>
            <a:pPr lvl="0" rtl="0">
              <a:spcBef>
                <a:spcPts val="0"/>
              </a:spcBef>
              <a:buNone/>
            </a:pPr>
            <a:endParaRPr sz="3800" dirty="0">
              <a:solidFill>
                <a:srgbClr val="CC0000"/>
              </a:solidFill>
            </a:endParaRPr>
          </a:p>
        </p:txBody>
      </p:sp>
      <p:graphicFrame>
        <p:nvGraphicFramePr>
          <p:cNvPr id="5" name="Chart 4"/>
          <p:cNvGraphicFramePr/>
          <p:nvPr>
            <p:extLst>
              <p:ext uri="{D42A27DB-BD31-4B8C-83A1-F6EECF244321}">
                <p14:modId xmlns:p14="http://schemas.microsoft.com/office/powerpoint/2010/main" val="4149913692"/>
              </p:ext>
            </p:extLst>
          </p:nvPr>
        </p:nvGraphicFramePr>
        <p:xfrm>
          <a:off x="311700" y="2310224"/>
          <a:ext cx="8520600" cy="4578977"/>
        </p:xfrm>
        <a:graphic>
          <a:graphicData uri="http://schemas.openxmlformats.org/drawingml/2006/chart">
            <c:chart xmlns:c="http://schemas.openxmlformats.org/drawingml/2006/chart" xmlns:r="http://schemas.openxmlformats.org/officeDocument/2006/relationships" r:id="rId3"/>
          </a:graphicData>
        </a:graphic>
      </p:graphicFrame>
    </p:spTree>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55"/>
        <p:cNvGrpSpPr/>
        <p:nvPr/>
      </p:nvGrpSpPr>
      <p:grpSpPr>
        <a:xfrm>
          <a:off x="0" y="0"/>
          <a:ext cx="0" cy="0"/>
          <a:chOff x="0" y="0"/>
          <a:chExt cx="0" cy="0"/>
        </a:xfrm>
      </p:grpSpPr>
      <p:sp>
        <p:nvSpPr>
          <p:cNvPr id="556" name="Shape 556"/>
          <p:cNvSpPr txBox="1">
            <a:spLocks noGrp="1"/>
          </p:cNvSpPr>
          <p:nvPr>
            <p:ph type="title"/>
          </p:nvPr>
        </p:nvSpPr>
        <p:spPr>
          <a:xfrm>
            <a:off x="311700" y="247000"/>
            <a:ext cx="8520600" cy="17619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Examining the impact from other factors on our results</a:t>
            </a:r>
          </a:p>
        </p:txBody>
      </p:sp>
      <p:sp>
        <p:nvSpPr>
          <p:cNvPr id="557" name="Shape 557"/>
          <p:cNvSpPr txBox="1">
            <a:spLocks noGrp="1"/>
          </p:cNvSpPr>
          <p:nvPr>
            <p:ph type="body" idx="1"/>
          </p:nvPr>
        </p:nvSpPr>
        <p:spPr>
          <a:xfrm>
            <a:off x="311700" y="2495549"/>
            <a:ext cx="8520600" cy="1866900"/>
          </a:xfrm>
          <a:prstGeom prst="rect">
            <a:avLst/>
          </a:prstGeom>
        </p:spPr>
        <p:txBody>
          <a:bodyPr lIns="91425" tIns="91425" rIns="91425" bIns="91425" anchor="t" anchorCtr="0">
            <a:noAutofit/>
          </a:bodyPr>
          <a:lstStyle/>
          <a:p>
            <a:pPr marL="457200" lvl="0" indent="-419100" rtl="0">
              <a:spcBef>
                <a:spcPts val="0"/>
              </a:spcBef>
              <a:buSzPct val="100000"/>
              <a:buAutoNum type="arabicPeriod"/>
            </a:pPr>
            <a:r>
              <a:rPr lang="en" sz="3000"/>
              <a:t>Instability of the virtual environment</a:t>
            </a:r>
          </a:p>
          <a:p>
            <a:pPr marL="457200" lvl="0" indent="-419100" rtl="0">
              <a:spcBef>
                <a:spcPts val="0"/>
              </a:spcBef>
              <a:buSzPct val="100000"/>
              <a:buAutoNum type="arabicPeriod"/>
            </a:pPr>
            <a:r>
              <a:rPr lang="en" sz="3000"/>
              <a:t>Impact of the specific virtual machine software</a:t>
            </a:r>
          </a:p>
          <a:p>
            <a:pPr marL="457200" lvl="0" indent="-419100" rtl="0">
              <a:spcBef>
                <a:spcPts val="0"/>
              </a:spcBef>
              <a:buSzPct val="100000"/>
              <a:buAutoNum type="arabicPeriod"/>
            </a:pPr>
            <a:r>
              <a:rPr lang="en" sz="3000"/>
              <a:t>Impact of allocated resources</a:t>
            </a:r>
          </a:p>
        </p:txBody>
      </p:sp>
      <p:sp>
        <p:nvSpPr>
          <p:cNvPr id="558" name="Shape 558"/>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45</a:t>
            </a:fld>
            <a:endParaRPr lang="en"/>
          </a:p>
        </p:txBody>
      </p:sp>
    </p:spTree>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62"/>
        <p:cNvGrpSpPr/>
        <p:nvPr/>
      </p:nvGrpSpPr>
      <p:grpSpPr>
        <a:xfrm>
          <a:off x="0" y="0"/>
          <a:ext cx="0" cy="0"/>
          <a:chOff x="0" y="0"/>
          <a:chExt cx="0" cy="0"/>
        </a:xfrm>
      </p:grpSpPr>
      <p:sp>
        <p:nvSpPr>
          <p:cNvPr id="563" name="Shape 563"/>
          <p:cNvSpPr txBox="1">
            <a:spLocks noGrp="1"/>
          </p:cNvSpPr>
          <p:nvPr>
            <p:ph type="title"/>
          </p:nvPr>
        </p:nvSpPr>
        <p:spPr>
          <a:xfrm>
            <a:off x="311700" y="247000"/>
            <a:ext cx="8679600" cy="1761900"/>
          </a:xfrm>
          <a:prstGeom prst="rect">
            <a:avLst/>
          </a:prstGeom>
        </p:spPr>
        <p:txBody>
          <a:bodyPr lIns="91425" tIns="91425" rIns="91425" bIns="91425" anchor="t" anchorCtr="0">
            <a:noAutofit/>
          </a:bodyPr>
          <a:lstStyle/>
          <a:p>
            <a:pPr marL="457200" lvl="0" indent="-482600" rtl="0">
              <a:spcBef>
                <a:spcPts val="0"/>
              </a:spcBef>
              <a:buClr>
                <a:srgbClr val="CC0000"/>
              </a:buClr>
              <a:buSzPct val="100000"/>
              <a:buAutoNum type="arabicPeriod"/>
            </a:pPr>
            <a:r>
              <a:rPr lang="en" sz="4000">
                <a:solidFill>
                  <a:srgbClr val="CC0000"/>
                </a:solidFill>
              </a:rPr>
              <a:t>Instability of the virtual environment</a:t>
            </a:r>
          </a:p>
        </p:txBody>
      </p:sp>
      <p:sp>
        <p:nvSpPr>
          <p:cNvPr id="564" name="Shape 564"/>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46</a:t>
            </a:fld>
            <a:endParaRPr lang="en"/>
          </a:p>
        </p:txBody>
      </p:sp>
      <p:pic>
        <p:nvPicPr>
          <p:cNvPr id="565" name="Shape 565"/>
          <p:cNvPicPr preferRelativeResize="0"/>
          <p:nvPr/>
        </p:nvPicPr>
        <p:blipFill>
          <a:blip r:embed="rId3">
            <a:alphaModFix/>
          </a:blip>
          <a:stretch>
            <a:fillRect/>
          </a:stretch>
        </p:blipFill>
        <p:spPr>
          <a:xfrm>
            <a:off x="995900" y="2795587"/>
            <a:ext cx="1257300" cy="1266825"/>
          </a:xfrm>
          <a:prstGeom prst="rect">
            <a:avLst/>
          </a:prstGeom>
          <a:noFill/>
          <a:ln>
            <a:noFill/>
          </a:ln>
        </p:spPr>
      </p:pic>
      <p:sp>
        <p:nvSpPr>
          <p:cNvPr id="566" name="Shape 566"/>
          <p:cNvSpPr txBox="1"/>
          <p:nvPr/>
        </p:nvSpPr>
        <p:spPr>
          <a:xfrm>
            <a:off x="520700" y="4229700"/>
            <a:ext cx="2207700" cy="495000"/>
          </a:xfrm>
          <a:prstGeom prst="rect">
            <a:avLst/>
          </a:prstGeom>
          <a:noFill/>
          <a:ln>
            <a:noFill/>
          </a:ln>
        </p:spPr>
        <p:txBody>
          <a:bodyPr lIns="91425" tIns="91425" rIns="91425" bIns="91425" anchor="t" anchorCtr="0">
            <a:noAutofit/>
          </a:bodyPr>
          <a:lstStyle/>
          <a:p>
            <a:pPr lvl="0">
              <a:spcBef>
                <a:spcPts val="0"/>
              </a:spcBef>
              <a:buNone/>
            </a:pPr>
            <a:r>
              <a:rPr lang="en" sz="2800">
                <a:solidFill>
                  <a:schemeClr val="dk2"/>
                </a:solidFill>
              </a:rPr>
              <a:t>Repeat tests</a:t>
            </a:r>
          </a:p>
        </p:txBody>
      </p:sp>
      <p:pic>
        <p:nvPicPr>
          <p:cNvPr id="567" name="Shape 567"/>
          <p:cNvPicPr preferRelativeResize="0"/>
          <p:nvPr/>
        </p:nvPicPr>
        <p:blipFill>
          <a:blip r:embed="rId4">
            <a:alphaModFix/>
          </a:blip>
          <a:stretch>
            <a:fillRect/>
          </a:stretch>
        </p:blipFill>
        <p:spPr>
          <a:xfrm>
            <a:off x="4062050" y="2900362"/>
            <a:ext cx="1128552" cy="1057275"/>
          </a:xfrm>
          <a:prstGeom prst="rect">
            <a:avLst/>
          </a:prstGeom>
          <a:noFill/>
          <a:ln>
            <a:noFill/>
          </a:ln>
        </p:spPr>
      </p:pic>
      <p:sp>
        <p:nvSpPr>
          <p:cNvPr id="568" name="Shape 568"/>
          <p:cNvSpPr txBox="1"/>
          <p:nvPr/>
        </p:nvSpPr>
        <p:spPr>
          <a:xfrm>
            <a:off x="3522475" y="4229700"/>
            <a:ext cx="2369700" cy="495000"/>
          </a:xfrm>
          <a:prstGeom prst="rect">
            <a:avLst/>
          </a:prstGeom>
          <a:noFill/>
          <a:ln>
            <a:noFill/>
          </a:ln>
        </p:spPr>
        <p:txBody>
          <a:bodyPr lIns="91425" tIns="91425" rIns="91425" bIns="91425" anchor="t" anchorCtr="0">
            <a:noAutofit/>
          </a:bodyPr>
          <a:lstStyle/>
          <a:p>
            <a:pPr lvl="0" rtl="0">
              <a:spcBef>
                <a:spcPts val="0"/>
              </a:spcBef>
              <a:buNone/>
            </a:pPr>
            <a:r>
              <a:rPr lang="en" sz="2800">
                <a:solidFill>
                  <a:schemeClr val="dk2"/>
                </a:solidFill>
              </a:rPr>
              <a:t>Build models</a:t>
            </a:r>
          </a:p>
        </p:txBody>
      </p:sp>
      <p:pic>
        <p:nvPicPr>
          <p:cNvPr id="569" name="Shape 569"/>
          <p:cNvPicPr preferRelativeResize="0"/>
          <p:nvPr/>
        </p:nvPicPr>
        <p:blipFill>
          <a:blip r:embed="rId5">
            <a:alphaModFix/>
          </a:blip>
          <a:stretch>
            <a:fillRect/>
          </a:stretch>
        </p:blipFill>
        <p:spPr>
          <a:xfrm>
            <a:off x="6999450" y="2671775"/>
            <a:ext cx="1400175" cy="1390650"/>
          </a:xfrm>
          <a:prstGeom prst="rect">
            <a:avLst/>
          </a:prstGeom>
          <a:noFill/>
          <a:ln>
            <a:noFill/>
          </a:ln>
        </p:spPr>
      </p:pic>
      <p:sp>
        <p:nvSpPr>
          <p:cNvPr id="570" name="Shape 570"/>
          <p:cNvSpPr txBox="1"/>
          <p:nvPr/>
        </p:nvSpPr>
        <p:spPr>
          <a:xfrm>
            <a:off x="6749438" y="4229700"/>
            <a:ext cx="1900200" cy="495000"/>
          </a:xfrm>
          <a:prstGeom prst="rect">
            <a:avLst/>
          </a:prstGeom>
          <a:noFill/>
          <a:ln>
            <a:noFill/>
          </a:ln>
        </p:spPr>
        <p:txBody>
          <a:bodyPr lIns="91425" tIns="91425" rIns="91425" bIns="91425" anchor="t" anchorCtr="0">
            <a:noAutofit/>
          </a:bodyPr>
          <a:lstStyle/>
          <a:p>
            <a:pPr lvl="0" rtl="0">
              <a:spcBef>
                <a:spcPts val="0"/>
              </a:spcBef>
              <a:buNone/>
            </a:pPr>
            <a:r>
              <a:rPr lang="en" sz="2800">
                <a:solidFill>
                  <a:schemeClr val="dk2"/>
                </a:solidFill>
              </a:rPr>
              <a:t>Compare externally</a:t>
            </a:r>
          </a:p>
        </p:txBody>
      </p:sp>
      <p:sp>
        <p:nvSpPr>
          <p:cNvPr id="571" name="Shape 571"/>
          <p:cNvSpPr/>
          <p:nvPr/>
        </p:nvSpPr>
        <p:spPr>
          <a:xfrm>
            <a:off x="2463250" y="3141725"/>
            <a:ext cx="1173600" cy="524700"/>
          </a:xfrm>
          <a:prstGeom prst="rightArrow">
            <a:avLst>
              <a:gd name="adj1" fmla="val 50000"/>
              <a:gd name="adj2" fmla="val 5000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72" name="Shape 572"/>
          <p:cNvSpPr/>
          <p:nvPr/>
        </p:nvSpPr>
        <p:spPr>
          <a:xfrm>
            <a:off x="5615800" y="3141725"/>
            <a:ext cx="1173600" cy="524700"/>
          </a:xfrm>
          <a:prstGeom prst="rightArrow">
            <a:avLst>
              <a:gd name="adj1" fmla="val 50000"/>
              <a:gd name="adj2" fmla="val 5000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Tree>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76"/>
        <p:cNvGrpSpPr/>
        <p:nvPr/>
      </p:nvGrpSpPr>
      <p:grpSpPr>
        <a:xfrm>
          <a:off x="0" y="0"/>
          <a:ext cx="0" cy="0"/>
          <a:chOff x="0" y="0"/>
          <a:chExt cx="0" cy="0"/>
        </a:xfrm>
      </p:grpSpPr>
      <p:sp>
        <p:nvSpPr>
          <p:cNvPr id="577" name="Shape 577"/>
          <p:cNvSpPr txBox="1">
            <a:spLocks noGrp="1"/>
          </p:cNvSpPr>
          <p:nvPr>
            <p:ph type="title"/>
          </p:nvPr>
        </p:nvSpPr>
        <p:spPr>
          <a:xfrm>
            <a:off x="387900" y="170800"/>
            <a:ext cx="8679600" cy="1320600"/>
          </a:xfrm>
          <a:prstGeom prst="rect">
            <a:avLst/>
          </a:prstGeom>
        </p:spPr>
        <p:txBody>
          <a:bodyPr lIns="91425" tIns="91425" rIns="91425" bIns="91425" anchor="t" anchorCtr="0">
            <a:noAutofit/>
          </a:bodyPr>
          <a:lstStyle/>
          <a:p>
            <a:pPr marL="457200" lvl="0" indent="-431800" rtl="0">
              <a:spcBef>
                <a:spcPts val="0"/>
              </a:spcBef>
              <a:buClr>
                <a:srgbClr val="CC0000"/>
              </a:buClr>
              <a:buSzPct val="100000"/>
              <a:buAutoNum type="arabicPeriod"/>
            </a:pPr>
            <a:r>
              <a:rPr lang="en" sz="3200">
                <a:solidFill>
                  <a:srgbClr val="CC0000"/>
                </a:solidFill>
              </a:rPr>
              <a:t>Performance testing results from the virtual environments are stable.</a:t>
            </a:r>
          </a:p>
        </p:txBody>
      </p:sp>
      <p:sp>
        <p:nvSpPr>
          <p:cNvPr id="578" name="Shape 578"/>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47</a:t>
            </a:fld>
            <a:endParaRPr lang="en"/>
          </a:p>
        </p:txBody>
      </p:sp>
      <p:graphicFrame>
        <p:nvGraphicFramePr>
          <p:cNvPr id="5" name="Chart 4"/>
          <p:cNvGraphicFramePr/>
          <p:nvPr>
            <p:extLst>
              <p:ext uri="{D42A27DB-BD31-4B8C-83A1-F6EECF244321}">
                <p14:modId xmlns:p14="http://schemas.microsoft.com/office/powerpoint/2010/main" val="4031979721"/>
              </p:ext>
            </p:extLst>
          </p:nvPr>
        </p:nvGraphicFramePr>
        <p:xfrm>
          <a:off x="311700" y="1881838"/>
          <a:ext cx="8520600" cy="4578977"/>
        </p:xfrm>
        <a:graphic>
          <a:graphicData uri="http://schemas.openxmlformats.org/drawingml/2006/chart">
            <c:chart xmlns:c="http://schemas.openxmlformats.org/drawingml/2006/chart" xmlns:r="http://schemas.openxmlformats.org/officeDocument/2006/relationships" r:id="rId3"/>
          </a:graphicData>
        </a:graphic>
      </p:graphicFrame>
    </p:spTree>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83"/>
        <p:cNvGrpSpPr/>
        <p:nvPr/>
      </p:nvGrpSpPr>
      <p:grpSpPr>
        <a:xfrm>
          <a:off x="0" y="0"/>
          <a:ext cx="0" cy="0"/>
          <a:chOff x="0" y="0"/>
          <a:chExt cx="0" cy="0"/>
        </a:xfrm>
      </p:grpSpPr>
      <p:sp>
        <p:nvSpPr>
          <p:cNvPr id="584" name="Shape 584"/>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48</a:t>
            </a:fld>
            <a:endParaRPr lang="en"/>
          </a:p>
        </p:txBody>
      </p:sp>
      <p:sp>
        <p:nvSpPr>
          <p:cNvPr id="585" name="Shape 585"/>
          <p:cNvSpPr txBox="1">
            <a:spLocks noGrp="1"/>
          </p:cNvSpPr>
          <p:nvPr>
            <p:ph type="title"/>
          </p:nvPr>
        </p:nvSpPr>
        <p:spPr>
          <a:xfrm>
            <a:off x="311700" y="247000"/>
            <a:ext cx="8709600" cy="13728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2. Impact of the specific virtual machine software</a:t>
            </a:r>
          </a:p>
        </p:txBody>
      </p:sp>
      <p:pic>
        <p:nvPicPr>
          <p:cNvPr id="586" name="Shape 586"/>
          <p:cNvPicPr preferRelativeResize="0"/>
          <p:nvPr/>
        </p:nvPicPr>
        <p:blipFill>
          <a:blip r:embed="rId3">
            <a:alphaModFix/>
          </a:blip>
          <a:stretch>
            <a:fillRect/>
          </a:stretch>
        </p:blipFill>
        <p:spPr>
          <a:xfrm>
            <a:off x="3801649" y="2723201"/>
            <a:ext cx="1391338" cy="1303449"/>
          </a:xfrm>
          <a:prstGeom prst="rect">
            <a:avLst/>
          </a:prstGeom>
          <a:noFill/>
          <a:ln>
            <a:noFill/>
          </a:ln>
        </p:spPr>
      </p:pic>
      <p:sp>
        <p:nvSpPr>
          <p:cNvPr id="587" name="Shape 587"/>
          <p:cNvSpPr/>
          <p:nvPr/>
        </p:nvSpPr>
        <p:spPr>
          <a:xfrm>
            <a:off x="1992600" y="3112575"/>
            <a:ext cx="1564800" cy="573300"/>
          </a:xfrm>
          <a:prstGeom prst="rightArrow">
            <a:avLst>
              <a:gd name="adj1" fmla="val 50000"/>
              <a:gd name="adj2" fmla="val 5000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88" name="Shape 588"/>
          <p:cNvSpPr txBox="1">
            <a:spLocks noGrp="1"/>
          </p:cNvSpPr>
          <p:nvPr>
            <p:ph type="body" idx="1"/>
          </p:nvPr>
        </p:nvSpPr>
        <p:spPr>
          <a:xfrm>
            <a:off x="311700" y="3021225"/>
            <a:ext cx="1717500" cy="707400"/>
          </a:xfrm>
          <a:prstGeom prst="rect">
            <a:avLst/>
          </a:prstGeom>
        </p:spPr>
        <p:txBody>
          <a:bodyPr lIns="91425" tIns="91425" rIns="91425" bIns="91425" anchor="t" anchorCtr="0">
            <a:noAutofit/>
          </a:bodyPr>
          <a:lstStyle/>
          <a:p>
            <a:pPr marR="0" lvl="0" algn="l" rtl="0">
              <a:lnSpc>
                <a:spcPct val="115000"/>
              </a:lnSpc>
              <a:spcBef>
                <a:spcPts val="0"/>
              </a:spcBef>
              <a:spcAft>
                <a:spcPts val="1600"/>
              </a:spcAft>
              <a:buNone/>
            </a:pPr>
            <a:r>
              <a:rPr lang="en" sz="3000"/>
              <a:t>VMWare</a:t>
            </a:r>
          </a:p>
          <a:p>
            <a:pPr marL="457200" lvl="0" indent="0" rtl="0">
              <a:spcBef>
                <a:spcPts val="0"/>
              </a:spcBef>
              <a:spcAft>
                <a:spcPts val="0"/>
              </a:spcAft>
              <a:buNone/>
            </a:pPr>
            <a:endParaRPr sz="3000"/>
          </a:p>
          <a:p>
            <a:pPr lvl="0" rtl="0">
              <a:spcBef>
                <a:spcPts val="0"/>
              </a:spcBef>
              <a:buNone/>
            </a:pPr>
            <a:endParaRPr sz="3000"/>
          </a:p>
        </p:txBody>
      </p:sp>
      <p:sp>
        <p:nvSpPr>
          <p:cNvPr id="589" name="Shape 589"/>
          <p:cNvSpPr txBox="1"/>
          <p:nvPr/>
        </p:nvSpPr>
        <p:spPr>
          <a:xfrm>
            <a:off x="2050625" y="3128200"/>
            <a:ext cx="1188900" cy="410700"/>
          </a:xfrm>
          <a:prstGeom prst="rect">
            <a:avLst/>
          </a:prstGeom>
          <a:noFill/>
          <a:ln>
            <a:noFill/>
          </a:ln>
        </p:spPr>
        <p:txBody>
          <a:bodyPr lIns="91425" tIns="91425" rIns="91425" bIns="91425" anchor="t" anchorCtr="0">
            <a:noAutofit/>
          </a:bodyPr>
          <a:lstStyle/>
          <a:p>
            <a:pPr lvl="0">
              <a:spcBef>
                <a:spcPts val="0"/>
              </a:spcBef>
              <a:buNone/>
            </a:pPr>
            <a:r>
              <a:rPr lang="en" sz="2000"/>
              <a:t>Training</a:t>
            </a:r>
          </a:p>
        </p:txBody>
      </p:sp>
      <p:sp>
        <p:nvSpPr>
          <p:cNvPr id="590" name="Shape 590"/>
          <p:cNvSpPr/>
          <p:nvPr/>
        </p:nvSpPr>
        <p:spPr>
          <a:xfrm>
            <a:off x="5299375" y="2313825"/>
            <a:ext cx="1222500" cy="614100"/>
          </a:xfrm>
          <a:prstGeom prst="rightArrow">
            <a:avLst>
              <a:gd name="adj1" fmla="val 50000"/>
              <a:gd name="adj2" fmla="val 5000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91" name="Shape 591"/>
          <p:cNvSpPr/>
          <p:nvPr/>
        </p:nvSpPr>
        <p:spPr>
          <a:xfrm>
            <a:off x="5299375" y="3728625"/>
            <a:ext cx="1222500" cy="614100"/>
          </a:xfrm>
          <a:prstGeom prst="rightArrow">
            <a:avLst>
              <a:gd name="adj1" fmla="val 50000"/>
              <a:gd name="adj2" fmla="val 5000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92" name="Shape 592"/>
          <p:cNvSpPr txBox="1"/>
          <p:nvPr/>
        </p:nvSpPr>
        <p:spPr>
          <a:xfrm>
            <a:off x="5316175" y="3060550"/>
            <a:ext cx="1188900" cy="410700"/>
          </a:xfrm>
          <a:prstGeom prst="rect">
            <a:avLst/>
          </a:prstGeom>
          <a:noFill/>
          <a:ln>
            <a:noFill/>
          </a:ln>
        </p:spPr>
        <p:txBody>
          <a:bodyPr lIns="91425" tIns="91425" rIns="91425" bIns="91425" anchor="t" anchorCtr="0">
            <a:noAutofit/>
          </a:bodyPr>
          <a:lstStyle/>
          <a:p>
            <a:pPr lvl="0" rtl="0">
              <a:spcBef>
                <a:spcPts val="0"/>
              </a:spcBef>
              <a:buNone/>
            </a:pPr>
            <a:r>
              <a:rPr lang="en" sz="2000"/>
              <a:t>Testing</a:t>
            </a:r>
          </a:p>
        </p:txBody>
      </p:sp>
      <p:sp>
        <p:nvSpPr>
          <p:cNvPr id="593" name="Shape 593"/>
          <p:cNvSpPr txBox="1">
            <a:spLocks noGrp="1"/>
          </p:cNvSpPr>
          <p:nvPr>
            <p:ph type="body" idx="1"/>
          </p:nvPr>
        </p:nvSpPr>
        <p:spPr>
          <a:xfrm>
            <a:off x="6658800" y="3637275"/>
            <a:ext cx="2216100" cy="707400"/>
          </a:xfrm>
          <a:prstGeom prst="rect">
            <a:avLst/>
          </a:prstGeom>
        </p:spPr>
        <p:txBody>
          <a:bodyPr lIns="91425" tIns="91425" rIns="91425" bIns="91425" anchor="t" anchorCtr="0">
            <a:noAutofit/>
          </a:bodyPr>
          <a:lstStyle/>
          <a:p>
            <a:pPr marR="0" lvl="0" algn="l" rtl="0">
              <a:lnSpc>
                <a:spcPct val="115000"/>
              </a:lnSpc>
              <a:spcBef>
                <a:spcPts val="0"/>
              </a:spcBef>
              <a:spcAft>
                <a:spcPts val="1600"/>
              </a:spcAft>
              <a:buNone/>
            </a:pPr>
            <a:r>
              <a:rPr lang="en" sz="3000"/>
              <a:t>Normalized Physical</a:t>
            </a:r>
          </a:p>
          <a:p>
            <a:pPr marL="457200" lvl="0" indent="0" rtl="0">
              <a:spcBef>
                <a:spcPts val="0"/>
              </a:spcBef>
              <a:spcAft>
                <a:spcPts val="0"/>
              </a:spcAft>
              <a:buNone/>
            </a:pPr>
            <a:endParaRPr sz="3000"/>
          </a:p>
          <a:p>
            <a:pPr lvl="0" rtl="0">
              <a:spcBef>
                <a:spcPts val="0"/>
              </a:spcBef>
              <a:buNone/>
            </a:pPr>
            <a:endParaRPr sz="3000"/>
          </a:p>
        </p:txBody>
      </p:sp>
      <p:sp>
        <p:nvSpPr>
          <p:cNvPr id="594" name="Shape 594"/>
          <p:cNvSpPr txBox="1">
            <a:spLocks noGrp="1"/>
          </p:cNvSpPr>
          <p:nvPr>
            <p:ph type="body" idx="1"/>
          </p:nvPr>
        </p:nvSpPr>
        <p:spPr>
          <a:xfrm>
            <a:off x="6628250" y="2267175"/>
            <a:ext cx="1990200" cy="707400"/>
          </a:xfrm>
          <a:prstGeom prst="rect">
            <a:avLst/>
          </a:prstGeom>
        </p:spPr>
        <p:txBody>
          <a:bodyPr lIns="91425" tIns="91425" rIns="91425" bIns="91425" anchor="t" anchorCtr="0">
            <a:noAutofit/>
          </a:bodyPr>
          <a:lstStyle/>
          <a:p>
            <a:pPr marR="0" lvl="0" algn="l" rtl="0">
              <a:lnSpc>
                <a:spcPct val="115000"/>
              </a:lnSpc>
              <a:spcBef>
                <a:spcPts val="0"/>
              </a:spcBef>
              <a:spcAft>
                <a:spcPts val="1600"/>
              </a:spcAft>
              <a:buNone/>
            </a:pPr>
            <a:r>
              <a:rPr lang="en" sz="3000"/>
              <a:t>VirtualBox</a:t>
            </a:r>
          </a:p>
          <a:p>
            <a:pPr marL="457200" lvl="0" indent="0" rtl="0">
              <a:spcBef>
                <a:spcPts val="0"/>
              </a:spcBef>
              <a:spcAft>
                <a:spcPts val="0"/>
              </a:spcAft>
              <a:buNone/>
            </a:pPr>
            <a:endParaRPr sz="3000"/>
          </a:p>
          <a:p>
            <a:pPr lvl="0" rtl="0">
              <a:spcBef>
                <a:spcPts val="0"/>
              </a:spcBef>
              <a:buNone/>
            </a:pPr>
            <a:endParaRPr sz="3000"/>
          </a:p>
        </p:txBody>
      </p:sp>
    </p:spTree>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sp>
        <p:nvSpPr>
          <p:cNvPr id="599" name="Shape 599"/>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49</a:t>
            </a:fld>
            <a:endParaRPr lang="en"/>
          </a:p>
        </p:txBody>
      </p:sp>
      <p:sp>
        <p:nvSpPr>
          <p:cNvPr id="601" name="Shape 601"/>
          <p:cNvSpPr txBox="1">
            <a:spLocks noGrp="1"/>
          </p:cNvSpPr>
          <p:nvPr>
            <p:ph type="title"/>
          </p:nvPr>
        </p:nvSpPr>
        <p:spPr>
          <a:xfrm>
            <a:off x="311700" y="247000"/>
            <a:ext cx="8709600" cy="1372800"/>
          </a:xfrm>
          <a:prstGeom prst="rect">
            <a:avLst/>
          </a:prstGeom>
        </p:spPr>
        <p:txBody>
          <a:bodyPr lIns="91425" tIns="91425" rIns="91425" bIns="91425" anchor="t" anchorCtr="0">
            <a:noAutofit/>
          </a:bodyPr>
          <a:lstStyle/>
          <a:p>
            <a:pPr lvl="0">
              <a:spcBef>
                <a:spcPts val="0"/>
              </a:spcBef>
              <a:buNone/>
            </a:pPr>
            <a:r>
              <a:rPr lang="en" sz="3200">
                <a:solidFill>
                  <a:srgbClr val="CC0000"/>
                </a:solidFill>
              </a:rPr>
              <a:t>2. Discrepancy observed</a:t>
            </a:r>
          </a:p>
          <a:p>
            <a:pPr lvl="0">
              <a:spcBef>
                <a:spcPts val="0"/>
              </a:spcBef>
              <a:buClr>
                <a:schemeClr val="dk1"/>
              </a:buClr>
              <a:buSzPct val="34375"/>
              <a:buFont typeface="Arial"/>
              <a:buNone/>
            </a:pPr>
            <a:r>
              <a:rPr lang="en" sz="3200">
                <a:solidFill>
                  <a:srgbClr val="CC0000"/>
                </a:solidFill>
              </a:rPr>
              <a:t>during our experiment also exists with the virtual environments that are set up with</a:t>
            </a:r>
          </a:p>
          <a:p>
            <a:pPr lvl="0">
              <a:spcBef>
                <a:spcPts val="0"/>
              </a:spcBef>
              <a:buClr>
                <a:schemeClr val="dk1"/>
              </a:buClr>
              <a:buSzPct val="34375"/>
              <a:buFont typeface="Arial"/>
              <a:buNone/>
            </a:pPr>
            <a:r>
              <a:rPr lang="en" sz="3200">
                <a:solidFill>
                  <a:srgbClr val="CC0000"/>
                </a:solidFill>
              </a:rPr>
              <a:t>VMWare.</a:t>
            </a:r>
          </a:p>
          <a:p>
            <a:pPr lvl="0" rtl="0">
              <a:spcBef>
                <a:spcPts val="0"/>
              </a:spcBef>
              <a:buNone/>
            </a:pPr>
            <a:endParaRPr sz="3200">
              <a:solidFill>
                <a:srgbClr val="CC0000"/>
              </a:solidFill>
            </a:endParaRPr>
          </a:p>
        </p:txBody>
      </p:sp>
      <p:graphicFrame>
        <p:nvGraphicFramePr>
          <p:cNvPr id="5" name="Chart 4"/>
          <p:cNvGraphicFramePr/>
          <p:nvPr>
            <p:extLst>
              <p:ext uri="{D42A27DB-BD31-4B8C-83A1-F6EECF244321}">
                <p14:modId xmlns:p14="http://schemas.microsoft.com/office/powerpoint/2010/main" val="1957546950"/>
              </p:ext>
            </p:extLst>
          </p:nvPr>
        </p:nvGraphicFramePr>
        <p:xfrm>
          <a:off x="311700" y="2163345"/>
          <a:ext cx="8520600" cy="4578977"/>
        </p:xfrm>
        <a:graphic>
          <a:graphicData uri="http://schemas.openxmlformats.org/drawingml/2006/chart">
            <c:chart xmlns:c="http://schemas.openxmlformats.org/drawingml/2006/chart" xmlns:r="http://schemas.openxmlformats.org/officeDocument/2006/relationships" r:id="rId3"/>
          </a:graphicData>
        </a:graphic>
      </p:graphicFrame>
    </p:spTree>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Shape 68"/>
          <p:cNvSpPr txBox="1">
            <a:spLocks noGrp="1"/>
          </p:cNvSpPr>
          <p:nvPr>
            <p:ph type="title"/>
          </p:nvPr>
        </p:nvSpPr>
        <p:spPr>
          <a:xfrm>
            <a:off x="311700" y="247000"/>
            <a:ext cx="8520600" cy="17619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How is a performance test carried out?</a:t>
            </a:r>
          </a:p>
        </p:txBody>
      </p:sp>
      <p:sp>
        <p:nvSpPr>
          <p:cNvPr id="69" name="Shape 69"/>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5</a:t>
            </a:fld>
            <a:endParaRPr lang="en"/>
          </a:p>
        </p:txBody>
      </p:sp>
      <p:pic>
        <p:nvPicPr>
          <p:cNvPr id="30" name="Picture 29" descr="Server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53888" y="1377832"/>
            <a:ext cx="1284571" cy="1536897"/>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30" descr="Server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53888" y="2627512"/>
            <a:ext cx="1284571" cy="1536897"/>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31"/>
          <p:cNvSpPr txBox="1"/>
          <p:nvPr/>
        </p:nvSpPr>
        <p:spPr>
          <a:xfrm>
            <a:off x="3407886" y="5799259"/>
            <a:ext cx="2179306" cy="830997"/>
          </a:xfrm>
          <a:prstGeom prst="rect">
            <a:avLst/>
          </a:prstGeom>
          <a:noFill/>
        </p:spPr>
        <p:txBody>
          <a:bodyPr wrap="square" rtlCol="0">
            <a:spAutoFit/>
          </a:bodyPr>
          <a:lstStyle/>
          <a:p>
            <a:pPr algn="ctr"/>
            <a:r>
              <a:rPr lang="en-US" sz="2400" dirty="0" smtClean="0"/>
              <a:t>Large-Scale System</a:t>
            </a:r>
            <a:endParaRPr lang="en-US" sz="2400" dirty="0"/>
          </a:p>
        </p:txBody>
      </p:sp>
      <p:pic>
        <p:nvPicPr>
          <p:cNvPr id="33" name="Picture 32" descr="access-laptop.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0212" y="1918797"/>
            <a:ext cx="896112" cy="1249680"/>
          </a:xfrm>
          <a:prstGeom prst="rect">
            <a:avLst/>
          </a:prstGeom>
        </p:spPr>
      </p:pic>
      <p:pic>
        <p:nvPicPr>
          <p:cNvPr id="34" name="Picture 33" descr="access-laptop.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5077" y="2914729"/>
            <a:ext cx="896112" cy="1249680"/>
          </a:xfrm>
          <a:prstGeom prst="rect">
            <a:avLst/>
          </a:prstGeom>
        </p:spPr>
      </p:pic>
      <p:pic>
        <p:nvPicPr>
          <p:cNvPr id="35" name="Picture 34" descr="access-laptop.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0212" y="4124748"/>
            <a:ext cx="896112" cy="1249680"/>
          </a:xfrm>
          <a:prstGeom prst="rect">
            <a:avLst/>
          </a:prstGeom>
        </p:spPr>
      </p:pic>
      <p:cxnSp>
        <p:nvCxnSpPr>
          <p:cNvPr id="36" name="Straight Arrow Connector 35"/>
          <p:cNvCxnSpPr/>
          <p:nvPr/>
        </p:nvCxnSpPr>
        <p:spPr>
          <a:xfrm>
            <a:off x="3221622" y="3321469"/>
            <a:ext cx="0" cy="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37" name="Straight Arrow Connector 36"/>
          <p:cNvCxnSpPr/>
          <p:nvPr/>
        </p:nvCxnSpPr>
        <p:spPr>
          <a:xfrm>
            <a:off x="1829382" y="2232373"/>
            <a:ext cx="1527872" cy="682356"/>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p:nvPr/>
        </p:nvCxnSpPr>
        <p:spPr>
          <a:xfrm>
            <a:off x="1829382" y="3411171"/>
            <a:ext cx="1527872" cy="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39" name="Straight Arrow Connector 38"/>
          <p:cNvCxnSpPr/>
          <p:nvPr/>
        </p:nvCxnSpPr>
        <p:spPr>
          <a:xfrm flipV="1">
            <a:off x="1829382" y="3943405"/>
            <a:ext cx="1527872" cy="46974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40" name="TextBox 39"/>
          <p:cNvSpPr txBox="1"/>
          <p:nvPr/>
        </p:nvSpPr>
        <p:spPr>
          <a:xfrm>
            <a:off x="2125798" y="2062813"/>
            <a:ext cx="1095824" cy="369332"/>
          </a:xfrm>
          <a:prstGeom prst="rect">
            <a:avLst/>
          </a:prstGeom>
          <a:noFill/>
        </p:spPr>
        <p:txBody>
          <a:bodyPr wrap="square" rtlCol="0">
            <a:spAutoFit/>
          </a:bodyPr>
          <a:lstStyle/>
          <a:p>
            <a:r>
              <a:rPr lang="en-US" dirty="0" smtClean="0"/>
              <a:t>requests</a:t>
            </a:r>
            <a:endParaRPr lang="en-US" dirty="0"/>
          </a:p>
        </p:txBody>
      </p:sp>
      <p:sp>
        <p:nvSpPr>
          <p:cNvPr id="41" name="TextBox 40"/>
          <p:cNvSpPr txBox="1"/>
          <p:nvPr/>
        </p:nvSpPr>
        <p:spPr>
          <a:xfrm>
            <a:off x="1973398" y="3041606"/>
            <a:ext cx="1095824" cy="369332"/>
          </a:xfrm>
          <a:prstGeom prst="rect">
            <a:avLst/>
          </a:prstGeom>
          <a:noFill/>
        </p:spPr>
        <p:txBody>
          <a:bodyPr wrap="square" rtlCol="0">
            <a:spAutoFit/>
          </a:bodyPr>
          <a:lstStyle/>
          <a:p>
            <a:r>
              <a:rPr lang="en-US" dirty="0" smtClean="0"/>
              <a:t>requests</a:t>
            </a:r>
            <a:endParaRPr lang="en-US" dirty="0"/>
          </a:p>
        </p:txBody>
      </p:sp>
      <p:sp>
        <p:nvSpPr>
          <p:cNvPr id="42" name="TextBox 41"/>
          <p:cNvSpPr txBox="1"/>
          <p:nvPr/>
        </p:nvSpPr>
        <p:spPr>
          <a:xfrm>
            <a:off x="2125798" y="4228487"/>
            <a:ext cx="1095824" cy="369332"/>
          </a:xfrm>
          <a:prstGeom prst="rect">
            <a:avLst/>
          </a:prstGeom>
          <a:noFill/>
        </p:spPr>
        <p:txBody>
          <a:bodyPr wrap="square" rtlCol="0">
            <a:spAutoFit/>
          </a:bodyPr>
          <a:lstStyle/>
          <a:p>
            <a:r>
              <a:rPr lang="en-US" dirty="0" smtClean="0"/>
              <a:t>requests</a:t>
            </a:r>
            <a:endParaRPr lang="en-US" dirty="0"/>
          </a:p>
        </p:txBody>
      </p:sp>
      <p:cxnSp>
        <p:nvCxnSpPr>
          <p:cNvPr id="43" name="Straight Arrow Connector 42"/>
          <p:cNvCxnSpPr/>
          <p:nvPr/>
        </p:nvCxnSpPr>
        <p:spPr>
          <a:xfrm>
            <a:off x="5587192" y="3321469"/>
            <a:ext cx="1156785" cy="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pic>
        <p:nvPicPr>
          <p:cNvPr id="44" name="Picture 25" descr="C:\tmp\MSRRoadAhead\nuvola\128x128\mimetypes\log.png"/>
          <p:cNvPicPr>
            <a:picLocks noChangeAspect="1" noChangeArrowheads="1"/>
          </p:cNvPicPr>
          <p:nvPr/>
        </p:nvPicPr>
        <p:blipFill>
          <a:blip r:embed="rId5" cstate="print"/>
          <a:srcRect/>
          <a:stretch>
            <a:fillRect/>
          </a:stretch>
        </p:blipFill>
        <p:spPr bwMode="auto">
          <a:xfrm>
            <a:off x="6743977" y="2684486"/>
            <a:ext cx="1219200" cy="1219200"/>
          </a:xfrm>
          <a:prstGeom prst="rect">
            <a:avLst/>
          </a:prstGeom>
          <a:noFill/>
        </p:spPr>
      </p:pic>
      <p:sp>
        <p:nvSpPr>
          <p:cNvPr id="45" name="Title 1"/>
          <p:cNvSpPr txBox="1">
            <a:spLocks/>
          </p:cNvSpPr>
          <p:nvPr/>
        </p:nvSpPr>
        <p:spPr>
          <a:xfrm>
            <a:off x="6240209" y="3799859"/>
            <a:ext cx="2232248" cy="857256"/>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CA" sz="2000" b="1" dirty="0" smtClean="0">
                <a:solidFill>
                  <a:schemeClr val="tx2">
                    <a:lumMod val="50000"/>
                  </a:schemeClr>
                </a:solidFill>
                <a:latin typeface="+mj-lt"/>
                <a:ea typeface="+mj-ea"/>
                <a:cs typeface="+mj-cs"/>
              </a:rPr>
              <a:t>Performance</a:t>
            </a:r>
            <a:r>
              <a:rPr lang="zh-CN" altLang="en-US" sz="2000" b="1" dirty="0" smtClean="0">
                <a:solidFill>
                  <a:schemeClr val="tx2">
                    <a:lumMod val="50000"/>
                  </a:schemeClr>
                </a:solidFill>
                <a:latin typeface="+mj-lt"/>
                <a:ea typeface="+mj-ea"/>
                <a:cs typeface="+mj-cs"/>
              </a:rPr>
              <a:t> </a:t>
            </a:r>
            <a:r>
              <a:rPr lang="en-US" altLang="zh-CN" sz="2000" b="1" dirty="0" smtClean="0">
                <a:solidFill>
                  <a:schemeClr val="tx2">
                    <a:lumMod val="50000"/>
                  </a:schemeClr>
                </a:solidFill>
                <a:latin typeface="+mj-lt"/>
                <a:ea typeface="+mj-ea"/>
                <a:cs typeface="+mj-cs"/>
              </a:rPr>
              <a:t>metrics</a:t>
            </a:r>
            <a:endParaRPr kumimoji="0" lang="en-CA" sz="2000" b="1" i="0" u="none" strike="noStrike" kern="1200" cap="none" spc="0" normalizeH="0" baseline="0" noProof="0" dirty="0" smtClean="0">
              <a:ln>
                <a:noFill/>
              </a:ln>
              <a:solidFill>
                <a:schemeClr val="tx2">
                  <a:lumMod val="50000"/>
                </a:schemeClr>
              </a:solidFill>
              <a:effectLst/>
              <a:uLnTx/>
              <a:uFillTx/>
              <a:latin typeface="+mj-lt"/>
              <a:ea typeface="+mj-ea"/>
              <a:cs typeface="+mj-cs"/>
            </a:endParaRPr>
          </a:p>
        </p:txBody>
      </p:sp>
      <p:sp>
        <p:nvSpPr>
          <p:cNvPr id="46" name="Rectangle 45"/>
          <p:cNvSpPr/>
          <p:nvPr/>
        </p:nvSpPr>
        <p:spPr>
          <a:xfrm>
            <a:off x="3407886" y="1377832"/>
            <a:ext cx="2179306" cy="5252424"/>
          </a:xfrm>
          <a:prstGeom prst="rect">
            <a:avLst/>
          </a:prstGeom>
          <a:no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0000"/>
              </a:solidFill>
            </a:endParaRPr>
          </a:p>
        </p:txBody>
      </p:sp>
      <p:pic>
        <p:nvPicPr>
          <p:cNvPr id="47" name="Picture 46" descr="Server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53888" y="4034272"/>
            <a:ext cx="1284571" cy="1536897"/>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52" descr="stub_manuals_header.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20198" y="2730667"/>
            <a:ext cx="2091652" cy="136054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9765"/>
    </mc:Choice>
    <mc:Fallback xmlns="">
      <p:transition xmlns:p14="http://schemas.microsoft.com/office/powerpoint/2010/main" spd="slow" advTm="19765"/>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44"/>
                                        </p:tgtEl>
                                      </p:cBhvr>
                                    </p:animEffect>
                                    <p:set>
                                      <p:cBhvr>
                                        <p:cTn id="7" dur="1" fill="hold">
                                          <p:stCondLst>
                                            <p:cond delay="499"/>
                                          </p:stCondLst>
                                        </p:cTn>
                                        <p:tgtEl>
                                          <p:spTgt spid="44"/>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45"/>
                                        </p:tgtEl>
                                      </p:cBhvr>
                                    </p:animEffect>
                                    <p:set>
                                      <p:cBhvr>
                                        <p:cTn id="10" dur="1" fill="hold">
                                          <p:stCondLst>
                                            <p:cond delay="499"/>
                                          </p:stCondLst>
                                        </p:cTn>
                                        <p:tgtEl>
                                          <p:spTgt spid="45"/>
                                        </p:tgtEl>
                                        <p:attrNameLst>
                                          <p:attrName>style.visibility</p:attrName>
                                        </p:attrNameLst>
                                      </p:cBhvr>
                                      <p:to>
                                        <p:strVal val="hidden"/>
                                      </p:to>
                                    </p:set>
                                  </p:childTnLst>
                                </p:cTn>
                              </p:par>
                              <p:par>
                                <p:cTn id="11" presetID="10" presetClass="entr" presetSubtype="0" fill="hold" nodeType="withEffect">
                                  <p:stCondLst>
                                    <p:cond delay="0"/>
                                  </p:stCondLst>
                                  <p:childTnLst>
                                    <p:set>
                                      <p:cBhvr>
                                        <p:cTn id="12" dur="1" fill="hold">
                                          <p:stCondLst>
                                            <p:cond delay="0"/>
                                          </p:stCondLst>
                                        </p:cTn>
                                        <p:tgtEl>
                                          <p:spTgt spid="53"/>
                                        </p:tgtEl>
                                        <p:attrNameLst>
                                          <p:attrName>style.visibility</p:attrName>
                                        </p:attrNameLst>
                                      </p:cBhvr>
                                      <p:to>
                                        <p:strVal val="visible"/>
                                      </p:to>
                                    </p:set>
                                    <p:animEffect transition="in" filter="fade">
                                      <p:cBhvr>
                                        <p:cTn id="13"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605"/>
        <p:cNvGrpSpPr/>
        <p:nvPr/>
      </p:nvGrpSpPr>
      <p:grpSpPr>
        <a:xfrm>
          <a:off x="0" y="0"/>
          <a:ext cx="0" cy="0"/>
          <a:chOff x="0" y="0"/>
          <a:chExt cx="0" cy="0"/>
        </a:xfrm>
      </p:grpSpPr>
      <p:sp>
        <p:nvSpPr>
          <p:cNvPr id="606" name="Shape 606"/>
          <p:cNvSpPr txBox="1">
            <a:spLocks noGrp="1"/>
          </p:cNvSpPr>
          <p:nvPr>
            <p:ph type="title"/>
          </p:nvPr>
        </p:nvSpPr>
        <p:spPr>
          <a:xfrm>
            <a:off x="311700" y="247000"/>
            <a:ext cx="8520600" cy="17619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3. Impact of allocated resources</a:t>
            </a:r>
          </a:p>
        </p:txBody>
      </p:sp>
      <p:sp>
        <p:nvSpPr>
          <p:cNvPr id="607" name="Shape 607"/>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50</a:t>
            </a:fld>
            <a:endParaRPr lang="en"/>
          </a:p>
        </p:txBody>
      </p:sp>
      <p:pic>
        <p:nvPicPr>
          <p:cNvPr id="608" name="Shape 608"/>
          <p:cNvPicPr preferRelativeResize="0"/>
          <p:nvPr/>
        </p:nvPicPr>
        <p:blipFill>
          <a:blip r:embed="rId3">
            <a:alphaModFix/>
          </a:blip>
          <a:stretch>
            <a:fillRect/>
          </a:stretch>
        </p:blipFill>
        <p:spPr>
          <a:xfrm>
            <a:off x="982725" y="2132712"/>
            <a:ext cx="1257300" cy="1266825"/>
          </a:xfrm>
          <a:prstGeom prst="rect">
            <a:avLst/>
          </a:prstGeom>
          <a:noFill/>
          <a:ln>
            <a:noFill/>
          </a:ln>
        </p:spPr>
      </p:pic>
      <p:sp>
        <p:nvSpPr>
          <p:cNvPr id="609" name="Shape 609"/>
          <p:cNvSpPr txBox="1"/>
          <p:nvPr/>
        </p:nvSpPr>
        <p:spPr>
          <a:xfrm>
            <a:off x="507525" y="3566825"/>
            <a:ext cx="2327700" cy="495000"/>
          </a:xfrm>
          <a:prstGeom prst="rect">
            <a:avLst/>
          </a:prstGeom>
          <a:noFill/>
          <a:ln>
            <a:noFill/>
          </a:ln>
        </p:spPr>
        <p:txBody>
          <a:bodyPr lIns="91425" tIns="91425" rIns="91425" bIns="91425" anchor="t" anchorCtr="0">
            <a:noAutofit/>
          </a:bodyPr>
          <a:lstStyle/>
          <a:p>
            <a:pPr lvl="0" rtl="0">
              <a:spcBef>
                <a:spcPts val="0"/>
              </a:spcBef>
              <a:buNone/>
            </a:pPr>
            <a:r>
              <a:rPr lang="en" sz="2800">
                <a:solidFill>
                  <a:schemeClr val="dk2"/>
                </a:solidFill>
              </a:rPr>
              <a:t>Modify configuration</a:t>
            </a:r>
          </a:p>
        </p:txBody>
      </p:sp>
      <p:pic>
        <p:nvPicPr>
          <p:cNvPr id="610" name="Shape 610"/>
          <p:cNvPicPr preferRelativeResize="0"/>
          <p:nvPr/>
        </p:nvPicPr>
        <p:blipFill>
          <a:blip r:embed="rId4">
            <a:alphaModFix/>
          </a:blip>
          <a:stretch>
            <a:fillRect/>
          </a:stretch>
        </p:blipFill>
        <p:spPr>
          <a:xfrm>
            <a:off x="4048875" y="2237487"/>
            <a:ext cx="1128552" cy="1057275"/>
          </a:xfrm>
          <a:prstGeom prst="rect">
            <a:avLst/>
          </a:prstGeom>
          <a:noFill/>
          <a:ln>
            <a:noFill/>
          </a:ln>
        </p:spPr>
      </p:pic>
      <p:sp>
        <p:nvSpPr>
          <p:cNvPr id="611" name="Shape 611"/>
          <p:cNvSpPr txBox="1"/>
          <p:nvPr/>
        </p:nvSpPr>
        <p:spPr>
          <a:xfrm>
            <a:off x="3509300" y="3566825"/>
            <a:ext cx="2369700" cy="495000"/>
          </a:xfrm>
          <a:prstGeom prst="rect">
            <a:avLst/>
          </a:prstGeom>
          <a:noFill/>
          <a:ln>
            <a:noFill/>
          </a:ln>
        </p:spPr>
        <p:txBody>
          <a:bodyPr lIns="91425" tIns="91425" rIns="91425" bIns="91425" anchor="t" anchorCtr="0">
            <a:noAutofit/>
          </a:bodyPr>
          <a:lstStyle/>
          <a:p>
            <a:pPr lvl="0" rtl="0">
              <a:spcBef>
                <a:spcPts val="0"/>
              </a:spcBef>
              <a:buNone/>
            </a:pPr>
            <a:r>
              <a:rPr lang="en" sz="2800">
                <a:solidFill>
                  <a:schemeClr val="dk2"/>
                </a:solidFill>
              </a:rPr>
              <a:t>Build models</a:t>
            </a:r>
          </a:p>
        </p:txBody>
      </p:sp>
      <p:pic>
        <p:nvPicPr>
          <p:cNvPr id="612" name="Shape 612"/>
          <p:cNvPicPr preferRelativeResize="0"/>
          <p:nvPr/>
        </p:nvPicPr>
        <p:blipFill>
          <a:blip r:embed="rId5">
            <a:alphaModFix/>
          </a:blip>
          <a:stretch>
            <a:fillRect/>
          </a:stretch>
        </p:blipFill>
        <p:spPr>
          <a:xfrm>
            <a:off x="6986275" y="2008900"/>
            <a:ext cx="1400175" cy="1390650"/>
          </a:xfrm>
          <a:prstGeom prst="rect">
            <a:avLst/>
          </a:prstGeom>
          <a:noFill/>
          <a:ln>
            <a:noFill/>
          </a:ln>
        </p:spPr>
      </p:pic>
      <p:sp>
        <p:nvSpPr>
          <p:cNvPr id="613" name="Shape 613"/>
          <p:cNvSpPr txBox="1"/>
          <p:nvPr/>
        </p:nvSpPr>
        <p:spPr>
          <a:xfrm>
            <a:off x="6736263" y="3566825"/>
            <a:ext cx="1900200" cy="495000"/>
          </a:xfrm>
          <a:prstGeom prst="rect">
            <a:avLst/>
          </a:prstGeom>
          <a:noFill/>
          <a:ln>
            <a:noFill/>
          </a:ln>
        </p:spPr>
        <p:txBody>
          <a:bodyPr lIns="91425" tIns="91425" rIns="91425" bIns="91425" anchor="t" anchorCtr="0">
            <a:noAutofit/>
          </a:bodyPr>
          <a:lstStyle/>
          <a:p>
            <a:pPr lvl="0" rtl="0">
              <a:spcBef>
                <a:spcPts val="0"/>
              </a:spcBef>
              <a:buNone/>
            </a:pPr>
            <a:r>
              <a:rPr lang="en" sz="2800">
                <a:solidFill>
                  <a:schemeClr val="dk2"/>
                </a:solidFill>
              </a:rPr>
              <a:t>Compare externally</a:t>
            </a:r>
          </a:p>
        </p:txBody>
      </p:sp>
      <p:sp>
        <p:nvSpPr>
          <p:cNvPr id="614" name="Shape 614"/>
          <p:cNvSpPr/>
          <p:nvPr/>
        </p:nvSpPr>
        <p:spPr>
          <a:xfrm>
            <a:off x="2450075" y="2478850"/>
            <a:ext cx="1173600" cy="524700"/>
          </a:xfrm>
          <a:prstGeom prst="rightArrow">
            <a:avLst>
              <a:gd name="adj1" fmla="val 50000"/>
              <a:gd name="adj2" fmla="val 5000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15" name="Shape 615"/>
          <p:cNvSpPr/>
          <p:nvPr/>
        </p:nvSpPr>
        <p:spPr>
          <a:xfrm>
            <a:off x="5602625" y="2478850"/>
            <a:ext cx="1173600" cy="524700"/>
          </a:xfrm>
          <a:prstGeom prst="rightArrow">
            <a:avLst>
              <a:gd name="adj1" fmla="val 50000"/>
              <a:gd name="adj2" fmla="val 5000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16" name="Shape 616"/>
          <p:cNvSpPr/>
          <p:nvPr/>
        </p:nvSpPr>
        <p:spPr>
          <a:xfrm>
            <a:off x="1001475" y="4648725"/>
            <a:ext cx="4290900" cy="1266900"/>
          </a:xfrm>
          <a:prstGeom prst="wedgeRoundRectCallout">
            <a:avLst>
              <a:gd name="adj1" fmla="val -25641"/>
              <a:gd name="adj2" fmla="val -61579"/>
              <a:gd name="adj3" fmla="val 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r>
              <a:rPr lang="en" sz="2400"/>
              <a:t>We increase the resources to 3 cores and 5GB memory.</a:t>
            </a: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16"/>
                                        </p:tgtEl>
                                        <p:attrNameLst>
                                          <p:attrName>style.visibility</p:attrName>
                                        </p:attrNameLst>
                                      </p:cBhvr>
                                      <p:to>
                                        <p:strVal val="visible"/>
                                      </p:to>
                                    </p:set>
                                    <p:animEffect transition="in" filter="fade">
                                      <p:cBhvr>
                                        <p:cTn id="7" dur="1000"/>
                                        <p:tgtEl>
                                          <p:spTgt spid="6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620"/>
        <p:cNvGrpSpPr/>
        <p:nvPr/>
      </p:nvGrpSpPr>
      <p:grpSpPr>
        <a:xfrm>
          <a:off x="0" y="0"/>
          <a:ext cx="0" cy="0"/>
          <a:chOff x="0" y="0"/>
          <a:chExt cx="0" cy="0"/>
        </a:xfrm>
      </p:grpSpPr>
      <p:sp>
        <p:nvSpPr>
          <p:cNvPr id="622" name="Shape 622"/>
          <p:cNvSpPr txBox="1">
            <a:spLocks noGrp="1"/>
          </p:cNvSpPr>
          <p:nvPr>
            <p:ph type="title"/>
          </p:nvPr>
        </p:nvSpPr>
        <p:spPr>
          <a:xfrm>
            <a:off x="311700" y="247000"/>
            <a:ext cx="8520600" cy="1761900"/>
          </a:xfrm>
          <a:prstGeom prst="rect">
            <a:avLst/>
          </a:prstGeom>
        </p:spPr>
        <p:txBody>
          <a:bodyPr lIns="91425" tIns="91425" rIns="91425" bIns="91425" anchor="t" anchorCtr="0">
            <a:noAutofit/>
          </a:bodyPr>
          <a:lstStyle/>
          <a:p>
            <a:pPr lvl="0">
              <a:spcBef>
                <a:spcPts val="0"/>
              </a:spcBef>
              <a:buNone/>
            </a:pPr>
            <a:r>
              <a:rPr lang="en" sz="3200">
                <a:solidFill>
                  <a:srgbClr val="CC0000"/>
                </a:solidFill>
              </a:rPr>
              <a:t>3.</a:t>
            </a:r>
            <a:r>
              <a:rPr lang="en" sz="4000">
                <a:solidFill>
                  <a:srgbClr val="CC0000"/>
                </a:solidFill>
              </a:rPr>
              <a:t> </a:t>
            </a:r>
            <a:r>
              <a:rPr lang="en" sz="3200">
                <a:solidFill>
                  <a:srgbClr val="CC0000"/>
                </a:solidFill>
              </a:rPr>
              <a:t>Our findings still hold when the allocated</a:t>
            </a:r>
          </a:p>
          <a:p>
            <a:pPr lvl="0">
              <a:spcBef>
                <a:spcPts val="0"/>
              </a:spcBef>
              <a:buClr>
                <a:schemeClr val="dk1"/>
              </a:buClr>
              <a:buSzPct val="34375"/>
              <a:buFont typeface="Arial"/>
              <a:buNone/>
            </a:pPr>
            <a:r>
              <a:rPr lang="en" sz="3200">
                <a:solidFill>
                  <a:srgbClr val="CC0000"/>
                </a:solidFill>
              </a:rPr>
              <a:t>resources are changed and this change has minimal impact on the results of our case</a:t>
            </a:r>
          </a:p>
          <a:p>
            <a:pPr lvl="0">
              <a:spcBef>
                <a:spcPts val="0"/>
              </a:spcBef>
              <a:buClr>
                <a:schemeClr val="dk1"/>
              </a:buClr>
              <a:buSzPct val="34375"/>
              <a:buFont typeface="Arial"/>
              <a:buNone/>
            </a:pPr>
            <a:r>
              <a:rPr lang="en" sz="3200">
                <a:solidFill>
                  <a:srgbClr val="CC0000"/>
                </a:solidFill>
              </a:rPr>
              <a:t>studies.</a:t>
            </a:r>
          </a:p>
          <a:p>
            <a:pPr lvl="0" rtl="0">
              <a:spcBef>
                <a:spcPts val="0"/>
              </a:spcBef>
              <a:buNone/>
            </a:pPr>
            <a:endParaRPr sz="4000">
              <a:solidFill>
                <a:srgbClr val="CC0000"/>
              </a:solidFill>
            </a:endParaRPr>
          </a:p>
        </p:txBody>
      </p:sp>
      <p:sp>
        <p:nvSpPr>
          <p:cNvPr id="623" name="Shape 623"/>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51</a:t>
            </a:fld>
            <a:endParaRPr lang="en"/>
          </a:p>
        </p:txBody>
      </p:sp>
      <p:graphicFrame>
        <p:nvGraphicFramePr>
          <p:cNvPr id="5" name="Chart 4"/>
          <p:cNvGraphicFramePr/>
          <p:nvPr>
            <p:extLst>
              <p:ext uri="{D42A27DB-BD31-4B8C-83A1-F6EECF244321}">
                <p14:modId xmlns:p14="http://schemas.microsoft.com/office/powerpoint/2010/main" val="2846850133"/>
              </p:ext>
            </p:extLst>
          </p:nvPr>
        </p:nvGraphicFramePr>
        <p:xfrm>
          <a:off x="311700" y="2463219"/>
          <a:ext cx="8520600" cy="4315818"/>
        </p:xfrm>
        <a:graphic>
          <a:graphicData uri="http://schemas.openxmlformats.org/drawingml/2006/chart">
            <c:chart xmlns:c="http://schemas.openxmlformats.org/drawingml/2006/chart" xmlns:r="http://schemas.openxmlformats.org/officeDocument/2006/relationships" r:id="rId3"/>
          </a:graphicData>
        </a:graphic>
      </p:graphicFrame>
    </p:spTree>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627"/>
        <p:cNvGrpSpPr/>
        <p:nvPr/>
      </p:nvGrpSpPr>
      <p:grpSpPr>
        <a:xfrm>
          <a:off x="0" y="0"/>
          <a:ext cx="0" cy="0"/>
          <a:chOff x="0" y="0"/>
          <a:chExt cx="0" cy="0"/>
        </a:xfrm>
      </p:grpSpPr>
      <p:sp>
        <p:nvSpPr>
          <p:cNvPr id="628" name="Shape 628"/>
          <p:cNvSpPr txBox="1">
            <a:spLocks noGrp="1"/>
          </p:cNvSpPr>
          <p:nvPr>
            <p:ph type="title"/>
          </p:nvPr>
        </p:nvSpPr>
        <p:spPr>
          <a:xfrm>
            <a:off x="311700" y="247000"/>
            <a:ext cx="8520600" cy="17619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Contributions</a:t>
            </a:r>
          </a:p>
        </p:txBody>
      </p:sp>
      <p:sp>
        <p:nvSpPr>
          <p:cNvPr id="629" name="Shape 629"/>
          <p:cNvSpPr txBox="1">
            <a:spLocks noGrp="1"/>
          </p:cNvSpPr>
          <p:nvPr>
            <p:ph type="body" idx="1"/>
          </p:nvPr>
        </p:nvSpPr>
        <p:spPr>
          <a:xfrm>
            <a:off x="311700" y="1113299"/>
            <a:ext cx="8520600" cy="4516800"/>
          </a:xfrm>
          <a:prstGeom prst="rect">
            <a:avLst/>
          </a:prstGeom>
        </p:spPr>
        <p:txBody>
          <a:bodyPr lIns="91425" tIns="91425" rIns="91425" bIns="91425" anchor="t" anchorCtr="0">
            <a:noAutofit/>
          </a:bodyPr>
          <a:lstStyle/>
          <a:p>
            <a:pPr marL="457200" lvl="0" indent="-419100" rtl="0">
              <a:spcBef>
                <a:spcPts val="0"/>
              </a:spcBef>
              <a:spcAft>
                <a:spcPts val="1000"/>
              </a:spcAft>
              <a:buSzPct val="100000"/>
            </a:pPr>
            <a:r>
              <a:rPr lang="en" sz="3000"/>
              <a:t>This is the </a:t>
            </a:r>
            <a:r>
              <a:rPr lang="en" sz="3000" b="1" i="1"/>
              <a:t>first research attempt</a:t>
            </a:r>
            <a:r>
              <a:rPr lang="en" sz="3000"/>
              <a:t> to evaluate the </a:t>
            </a:r>
            <a:r>
              <a:rPr lang="en" sz="3000" b="1" i="1"/>
              <a:t>discrepancy</a:t>
            </a:r>
            <a:r>
              <a:rPr lang="en" sz="3000"/>
              <a:t> between performance testing results in virtual and physical environments.</a:t>
            </a:r>
          </a:p>
          <a:p>
            <a:pPr marL="457200" lvl="0" indent="-419100" rtl="0">
              <a:spcBef>
                <a:spcPts val="0"/>
              </a:spcBef>
              <a:spcAft>
                <a:spcPts val="1000"/>
              </a:spcAft>
              <a:buSzPct val="100000"/>
            </a:pPr>
            <a:r>
              <a:rPr lang="en" sz="3000"/>
              <a:t>We identified the </a:t>
            </a:r>
            <a:r>
              <a:rPr lang="en" sz="3000" b="1" i="1"/>
              <a:t>performance metrics that contribute the most to the discrepancies</a:t>
            </a:r>
            <a:r>
              <a:rPr lang="en" sz="3000"/>
              <a:t>.</a:t>
            </a:r>
          </a:p>
          <a:p>
            <a:pPr marL="457200" lvl="0" indent="-419100" rtl="0">
              <a:spcBef>
                <a:spcPts val="0"/>
              </a:spcBef>
              <a:spcAft>
                <a:spcPts val="1000"/>
              </a:spcAft>
              <a:buSzPct val="100000"/>
            </a:pPr>
            <a:r>
              <a:rPr lang="en" sz="3000"/>
              <a:t>We find that </a:t>
            </a:r>
            <a:r>
              <a:rPr lang="en" sz="3000" b="1"/>
              <a:t>normalizing performance metrics based on deviance</a:t>
            </a:r>
            <a:r>
              <a:rPr lang="en" sz="3000"/>
              <a:t> may </a:t>
            </a:r>
            <a:r>
              <a:rPr lang="en" sz="3000" b="1" i="1"/>
              <a:t>reduce</a:t>
            </a:r>
            <a:r>
              <a:rPr lang="en" sz="3000"/>
              <a:t> the discrepancy</a:t>
            </a:r>
          </a:p>
        </p:txBody>
      </p:sp>
      <p:sp>
        <p:nvSpPr>
          <p:cNvPr id="630" name="Shape 630"/>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52</a:t>
            </a:fld>
            <a:endParaRPr lang="en"/>
          </a:p>
        </p:txBody>
      </p:sp>
    </p:spTree>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634"/>
        <p:cNvGrpSpPr/>
        <p:nvPr/>
      </p:nvGrpSpPr>
      <p:grpSpPr>
        <a:xfrm>
          <a:off x="0" y="0"/>
          <a:ext cx="0" cy="0"/>
          <a:chOff x="0" y="0"/>
          <a:chExt cx="0" cy="0"/>
        </a:xfrm>
      </p:grpSpPr>
      <p:sp>
        <p:nvSpPr>
          <p:cNvPr id="635" name="Shape 635"/>
          <p:cNvSpPr txBox="1">
            <a:spLocks noGrp="1"/>
          </p:cNvSpPr>
          <p:nvPr>
            <p:ph type="title"/>
          </p:nvPr>
        </p:nvSpPr>
        <p:spPr>
          <a:xfrm>
            <a:off x="311700" y="247000"/>
            <a:ext cx="8520600" cy="1761900"/>
          </a:xfrm>
          <a:prstGeom prst="rect">
            <a:avLst/>
          </a:prstGeom>
        </p:spPr>
        <p:txBody>
          <a:bodyPr lIns="91425" tIns="91425" rIns="91425" bIns="91425" anchor="t" anchorCtr="0">
            <a:noAutofit/>
          </a:bodyPr>
          <a:lstStyle/>
          <a:p>
            <a:pPr lvl="0" rtl="0">
              <a:spcBef>
                <a:spcPts val="0"/>
              </a:spcBef>
              <a:buClr>
                <a:schemeClr val="dk1"/>
              </a:buClr>
              <a:buSzPct val="27500"/>
              <a:buFont typeface="Arial"/>
              <a:buNone/>
            </a:pPr>
            <a:r>
              <a:rPr lang="en" sz="4000">
                <a:solidFill>
                  <a:srgbClr val="CC0000"/>
                </a:solidFill>
              </a:rPr>
              <a:t>Implications</a:t>
            </a:r>
          </a:p>
        </p:txBody>
      </p:sp>
      <p:sp>
        <p:nvSpPr>
          <p:cNvPr id="636" name="Shape 636"/>
          <p:cNvSpPr txBox="1">
            <a:spLocks noGrp="1"/>
          </p:cNvSpPr>
          <p:nvPr>
            <p:ph type="body" idx="1"/>
          </p:nvPr>
        </p:nvSpPr>
        <p:spPr>
          <a:xfrm>
            <a:off x="311700" y="1113299"/>
            <a:ext cx="8520600" cy="4516800"/>
          </a:xfrm>
          <a:prstGeom prst="rect">
            <a:avLst/>
          </a:prstGeom>
        </p:spPr>
        <p:txBody>
          <a:bodyPr lIns="91425" tIns="91425" rIns="91425" bIns="91425" anchor="t" anchorCtr="0">
            <a:noAutofit/>
          </a:bodyPr>
          <a:lstStyle/>
          <a:p>
            <a:pPr marL="457200" lvl="0" indent="-419100" rtl="0">
              <a:spcBef>
                <a:spcPts val="0"/>
              </a:spcBef>
              <a:spcAft>
                <a:spcPts val="1000"/>
              </a:spcAft>
              <a:buSzPct val="100000"/>
            </a:pPr>
            <a:r>
              <a:rPr lang="en" sz="3000"/>
              <a:t>Practitioners </a:t>
            </a:r>
            <a:r>
              <a:rPr lang="en" sz="3000" b="1" i="1"/>
              <a:t>cannot assume a straight forward overhead</a:t>
            </a:r>
            <a:r>
              <a:rPr lang="en" sz="3000"/>
              <a:t>.</a:t>
            </a:r>
          </a:p>
          <a:p>
            <a:pPr marL="457200" lvl="0" indent="-419100" rtl="0">
              <a:spcBef>
                <a:spcPts val="0"/>
              </a:spcBef>
              <a:spcAft>
                <a:spcPts val="1000"/>
              </a:spcAft>
              <a:buSzPct val="100000"/>
            </a:pPr>
            <a:r>
              <a:rPr lang="en" sz="3000"/>
              <a:t>Practitioners should always verify whether the </a:t>
            </a:r>
            <a:r>
              <a:rPr lang="en" sz="3000" b="1" i="1"/>
              <a:t>inconsistency of correlations between performance metrics</a:t>
            </a:r>
            <a:r>
              <a:rPr lang="en" sz="3000"/>
              <a:t> are due to virtual environments.</a:t>
            </a:r>
          </a:p>
          <a:p>
            <a:pPr marL="457200" lvl="0" indent="-419100" rtl="0">
              <a:spcBef>
                <a:spcPts val="0"/>
              </a:spcBef>
              <a:spcAft>
                <a:spcPts val="1000"/>
              </a:spcAft>
              <a:buSzPct val="100000"/>
            </a:pPr>
            <a:r>
              <a:rPr lang="en" sz="3000" b="1" i="1"/>
              <a:t>Normalization by deviance</a:t>
            </a:r>
            <a:r>
              <a:rPr lang="en" sz="3000"/>
              <a:t> may minimize such discrepancy. </a:t>
            </a:r>
          </a:p>
          <a:p>
            <a:pPr lvl="0" rtl="0">
              <a:spcBef>
                <a:spcPts val="0"/>
              </a:spcBef>
              <a:buNone/>
            </a:pPr>
            <a:endParaRPr sz="3000"/>
          </a:p>
          <a:p>
            <a:pPr lvl="0" rtl="0">
              <a:spcBef>
                <a:spcPts val="0"/>
              </a:spcBef>
              <a:buNone/>
            </a:pPr>
            <a:endParaRPr sz="3000"/>
          </a:p>
        </p:txBody>
      </p:sp>
      <p:sp>
        <p:nvSpPr>
          <p:cNvPr id="637" name="Shape 637"/>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53</a:t>
            </a:fld>
            <a:endParaRPr lang="en"/>
          </a:p>
        </p:txBody>
      </p:sp>
    </p:spTree>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641"/>
        <p:cNvGrpSpPr/>
        <p:nvPr/>
      </p:nvGrpSpPr>
      <p:grpSpPr>
        <a:xfrm>
          <a:off x="0" y="0"/>
          <a:ext cx="0" cy="0"/>
          <a:chOff x="0" y="0"/>
          <a:chExt cx="0" cy="0"/>
        </a:xfrm>
      </p:grpSpPr>
      <p:sp>
        <p:nvSpPr>
          <p:cNvPr id="642" name="Shape 642"/>
          <p:cNvSpPr txBox="1">
            <a:spLocks noGrp="1"/>
          </p:cNvSpPr>
          <p:nvPr>
            <p:ph type="title"/>
          </p:nvPr>
        </p:nvSpPr>
        <p:spPr>
          <a:xfrm>
            <a:off x="311700" y="247000"/>
            <a:ext cx="8520600" cy="10062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Summary</a:t>
            </a:r>
          </a:p>
        </p:txBody>
      </p:sp>
      <p:sp>
        <p:nvSpPr>
          <p:cNvPr id="643" name="Shape 643"/>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54</a:t>
            </a:fld>
            <a:endParaRPr lang="en"/>
          </a:p>
        </p:txBody>
      </p:sp>
      <p:pic>
        <p:nvPicPr>
          <p:cNvPr id="644" name="Shape 644" descr="Snip20170714_1.png"/>
          <p:cNvPicPr preferRelativeResize="0"/>
          <p:nvPr/>
        </p:nvPicPr>
        <p:blipFill rotWithShape="1">
          <a:blip r:embed="rId3">
            <a:alphaModFix/>
          </a:blip>
          <a:srcRect l="695" t="1739"/>
          <a:stretch/>
        </p:blipFill>
        <p:spPr>
          <a:xfrm>
            <a:off x="1075775" y="1100225"/>
            <a:ext cx="7041401" cy="5208074"/>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648"/>
        <p:cNvGrpSpPr/>
        <p:nvPr/>
      </p:nvGrpSpPr>
      <p:grpSpPr>
        <a:xfrm>
          <a:off x="0" y="0"/>
          <a:ext cx="0" cy="0"/>
          <a:chOff x="0" y="0"/>
          <a:chExt cx="0" cy="0"/>
        </a:xfrm>
      </p:grpSpPr>
      <p:sp>
        <p:nvSpPr>
          <p:cNvPr id="649" name="Shape 649"/>
          <p:cNvSpPr txBox="1">
            <a:spLocks noGrp="1"/>
          </p:cNvSpPr>
          <p:nvPr>
            <p:ph type="title"/>
          </p:nvPr>
        </p:nvSpPr>
        <p:spPr>
          <a:xfrm>
            <a:off x="311700" y="247000"/>
            <a:ext cx="8520600" cy="10062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Summary</a:t>
            </a:r>
          </a:p>
        </p:txBody>
      </p:sp>
      <p:sp>
        <p:nvSpPr>
          <p:cNvPr id="650" name="Shape 650"/>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55</a:t>
            </a:fld>
            <a:endParaRPr lang="en"/>
          </a:p>
        </p:txBody>
      </p:sp>
      <p:pic>
        <p:nvPicPr>
          <p:cNvPr id="651" name="Shape 651" descr="Snip20170714_2.png"/>
          <p:cNvPicPr preferRelativeResize="0"/>
          <p:nvPr/>
        </p:nvPicPr>
        <p:blipFill rotWithShape="1">
          <a:blip r:embed="rId3">
            <a:alphaModFix/>
          </a:blip>
          <a:srcRect l="1597" t="3232" r="964"/>
          <a:stretch/>
        </p:blipFill>
        <p:spPr>
          <a:xfrm>
            <a:off x="1086524" y="1063550"/>
            <a:ext cx="6902250" cy="5128625"/>
          </a:xfrm>
          <a:prstGeom prst="rect">
            <a:avLst/>
          </a:prstGeom>
          <a:noFill/>
          <a:ln>
            <a:noFill/>
          </a:ln>
        </p:spPr>
      </p:pic>
      <p:pic>
        <p:nvPicPr>
          <p:cNvPr id="652" name="Shape 652" descr="Snip20170714_5.png"/>
          <p:cNvPicPr preferRelativeResize="0"/>
          <p:nvPr/>
        </p:nvPicPr>
        <p:blipFill>
          <a:blip r:embed="rId4">
            <a:alphaModFix/>
          </a:blip>
          <a:stretch>
            <a:fillRect/>
          </a:stretch>
        </p:blipFill>
        <p:spPr>
          <a:xfrm>
            <a:off x="1167462" y="1154450"/>
            <a:ext cx="6809074" cy="5006949"/>
          </a:xfrm>
          <a:prstGeom prst="rect">
            <a:avLst/>
          </a:prstGeom>
          <a:noFill/>
          <a:ln>
            <a:noFill/>
          </a:ln>
        </p:spPr>
      </p:pic>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52"/>
                                        </p:tgtEl>
                                        <p:attrNameLst>
                                          <p:attrName>style.visibility</p:attrName>
                                        </p:attrNameLst>
                                      </p:cBhvr>
                                      <p:to>
                                        <p:strVal val="visible"/>
                                      </p:to>
                                    </p:set>
                                    <p:animEffect transition="in" filter="fade">
                                      <p:cBhvr>
                                        <p:cTn id="7" dur="1000"/>
                                        <p:tgtEl>
                                          <p:spTgt spid="6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656"/>
        <p:cNvGrpSpPr/>
        <p:nvPr/>
      </p:nvGrpSpPr>
      <p:grpSpPr>
        <a:xfrm>
          <a:off x="0" y="0"/>
          <a:ext cx="0" cy="0"/>
          <a:chOff x="0" y="0"/>
          <a:chExt cx="0" cy="0"/>
        </a:xfrm>
      </p:grpSpPr>
      <p:sp>
        <p:nvSpPr>
          <p:cNvPr id="657" name="Shape 657"/>
          <p:cNvSpPr txBox="1">
            <a:spLocks noGrp="1"/>
          </p:cNvSpPr>
          <p:nvPr>
            <p:ph type="title"/>
          </p:nvPr>
        </p:nvSpPr>
        <p:spPr>
          <a:xfrm>
            <a:off x="311700" y="247000"/>
            <a:ext cx="8520600" cy="10062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Summary</a:t>
            </a:r>
          </a:p>
        </p:txBody>
      </p:sp>
      <p:sp>
        <p:nvSpPr>
          <p:cNvPr id="658" name="Shape 658"/>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56</a:t>
            </a:fld>
            <a:endParaRPr lang="en"/>
          </a:p>
        </p:txBody>
      </p:sp>
      <p:pic>
        <p:nvPicPr>
          <p:cNvPr id="2" name="Picture 1" descr="Snip20170719_1.png"/>
          <p:cNvPicPr>
            <a:picLocks noChangeAspect="1"/>
          </p:cNvPicPr>
          <p:nvPr/>
        </p:nvPicPr>
        <p:blipFill rotWithShape="1">
          <a:blip r:embed="rId3">
            <a:extLst>
              <a:ext uri="{28A0092B-C50C-407E-A947-70E740481C1C}">
                <a14:useLocalDpi xmlns:a14="http://schemas.microsoft.com/office/drawing/2010/main" val="0"/>
              </a:ext>
            </a:extLst>
          </a:blip>
          <a:srcRect r="2492"/>
          <a:stretch/>
        </p:blipFill>
        <p:spPr>
          <a:xfrm>
            <a:off x="918035" y="951995"/>
            <a:ext cx="7237166" cy="5541018"/>
          </a:xfrm>
          <a:prstGeom prst="rect">
            <a:avLst/>
          </a:prstGeom>
        </p:spPr>
      </p:pic>
      <p:sp>
        <p:nvSpPr>
          <p:cNvPr id="4" name="Rectangle 3"/>
          <p:cNvSpPr/>
          <p:nvPr/>
        </p:nvSpPr>
        <p:spPr>
          <a:xfrm>
            <a:off x="7650282" y="5737312"/>
            <a:ext cx="822175" cy="627279"/>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Tree>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663"/>
        <p:cNvGrpSpPr/>
        <p:nvPr/>
      </p:nvGrpSpPr>
      <p:grpSpPr>
        <a:xfrm>
          <a:off x="0" y="0"/>
          <a:ext cx="0" cy="0"/>
          <a:chOff x="0" y="0"/>
          <a:chExt cx="0" cy="0"/>
        </a:xfrm>
      </p:grpSpPr>
      <p:sp>
        <p:nvSpPr>
          <p:cNvPr id="664" name="Shape 664"/>
          <p:cNvSpPr txBox="1">
            <a:spLocks noGrp="1"/>
          </p:cNvSpPr>
          <p:nvPr>
            <p:ph type="title"/>
          </p:nvPr>
        </p:nvSpPr>
        <p:spPr>
          <a:xfrm>
            <a:off x="311700" y="247000"/>
            <a:ext cx="8520600" cy="10062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Summary</a:t>
            </a:r>
          </a:p>
        </p:txBody>
      </p:sp>
      <p:sp>
        <p:nvSpPr>
          <p:cNvPr id="665" name="Shape 665"/>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57</a:t>
            </a:fld>
            <a:endParaRPr lang="en"/>
          </a:p>
        </p:txBody>
      </p:sp>
      <p:pic>
        <p:nvPicPr>
          <p:cNvPr id="666" name="Shape 666" descr="Snip20170714_4.png"/>
          <p:cNvPicPr preferRelativeResize="0"/>
          <p:nvPr/>
        </p:nvPicPr>
        <p:blipFill rotWithShape="1">
          <a:blip r:embed="rId3">
            <a:alphaModFix/>
          </a:blip>
          <a:srcRect l="1951" t="2543"/>
          <a:stretch/>
        </p:blipFill>
        <p:spPr>
          <a:xfrm>
            <a:off x="1179675" y="1094100"/>
            <a:ext cx="6922526" cy="5165300"/>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670"/>
        <p:cNvGrpSpPr/>
        <p:nvPr/>
      </p:nvGrpSpPr>
      <p:grpSpPr>
        <a:xfrm>
          <a:off x="0" y="0"/>
          <a:ext cx="0" cy="0"/>
          <a:chOff x="0" y="0"/>
          <a:chExt cx="0" cy="0"/>
        </a:xfrm>
      </p:grpSpPr>
      <p:sp>
        <p:nvSpPr>
          <p:cNvPr id="671" name="Shape 671"/>
          <p:cNvSpPr txBox="1">
            <a:spLocks noGrp="1"/>
          </p:cNvSpPr>
          <p:nvPr>
            <p:ph type="title"/>
          </p:nvPr>
        </p:nvSpPr>
        <p:spPr>
          <a:xfrm>
            <a:off x="311700" y="247000"/>
            <a:ext cx="8520600" cy="10062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Summary</a:t>
            </a:r>
          </a:p>
        </p:txBody>
      </p:sp>
      <p:sp>
        <p:nvSpPr>
          <p:cNvPr id="672" name="Shape 672"/>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58</a:t>
            </a:fld>
            <a:endParaRPr lang="en"/>
          </a:p>
        </p:txBody>
      </p:sp>
      <p:cxnSp>
        <p:nvCxnSpPr>
          <p:cNvPr id="673" name="Shape 673"/>
          <p:cNvCxnSpPr/>
          <p:nvPr/>
        </p:nvCxnSpPr>
        <p:spPr>
          <a:xfrm flipH="1">
            <a:off x="4561350" y="1278750"/>
            <a:ext cx="13800" cy="4803000"/>
          </a:xfrm>
          <a:prstGeom prst="straightConnector1">
            <a:avLst/>
          </a:prstGeom>
          <a:noFill/>
          <a:ln w="9525" cap="flat" cmpd="sng">
            <a:solidFill>
              <a:schemeClr val="dk2"/>
            </a:solidFill>
            <a:prstDash val="solid"/>
            <a:round/>
            <a:headEnd type="none" w="lg" len="lg"/>
            <a:tailEnd type="none" w="lg" len="lg"/>
          </a:ln>
        </p:spPr>
      </p:cxnSp>
      <p:cxnSp>
        <p:nvCxnSpPr>
          <p:cNvPr id="674" name="Shape 674"/>
          <p:cNvCxnSpPr/>
          <p:nvPr/>
        </p:nvCxnSpPr>
        <p:spPr>
          <a:xfrm rot="10800000" flipH="1">
            <a:off x="992450" y="3428850"/>
            <a:ext cx="7564200" cy="1800"/>
          </a:xfrm>
          <a:prstGeom prst="straightConnector1">
            <a:avLst/>
          </a:prstGeom>
          <a:noFill/>
          <a:ln w="9525" cap="flat" cmpd="sng">
            <a:solidFill>
              <a:schemeClr val="dk2"/>
            </a:solidFill>
            <a:prstDash val="solid"/>
            <a:round/>
            <a:headEnd type="none" w="lg" len="lg"/>
            <a:tailEnd type="none" w="lg" len="lg"/>
          </a:ln>
        </p:spPr>
      </p:cxnSp>
      <p:sp>
        <p:nvSpPr>
          <p:cNvPr id="675" name="Shape 675"/>
          <p:cNvSpPr txBox="1"/>
          <p:nvPr/>
        </p:nvSpPr>
        <p:spPr>
          <a:xfrm>
            <a:off x="4656550" y="1488350"/>
            <a:ext cx="3187200" cy="1895700"/>
          </a:xfrm>
          <a:prstGeom prst="rect">
            <a:avLst/>
          </a:prstGeom>
          <a:noFill/>
          <a:ln>
            <a:noFill/>
          </a:ln>
        </p:spPr>
        <p:txBody>
          <a:bodyPr lIns="91425" tIns="91425" rIns="91425" bIns="91425" anchor="t" anchorCtr="0">
            <a:noAutofit/>
          </a:bodyPr>
          <a:lstStyle/>
          <a:p>
            <a:pPr lvl="0" rtl="0">
              <a:spcBef>
                <a:spcPts val="0"/>
              </a:spcBef>
              <a:buNone/>
            </a:pPr>
            <a:endParaRPr/>
          </a:p>
        </p:txBody>
      </p:sp>
      <p:sp>
        <p:nvSpPr>
          <p:cNvPr id="676" name="Shape 676"/>
          <p:cNvSpPr txBox="1"/>
          <p:nvPr/>
        </p:nvSpPr>
        <p:spPr>
          <a:xfrm>
            <a:off x="1222825" y="3542325"/>
            <a:ext cx="3187200" cy="1895700"/>
          </a:xfrm>
          <a:prstGeom prst="rect">
            <a:avLst/>
          </a:prstGeom>
          <a:noFill/>
          <a:ln>
            <a:noFill/>
          </a:ln>
        </p:spPr>
        <p:txBody>
          <a:bodyPr lIns="91425" tIns="91425" rIns="91425" bIns="91425" anchor="t" anchorCtr="0">
            <a:noAutofit/>
          </a:bodyPr>
          <a:lstStyle/>
          <a:p>
            <a:pPr lvl="0" rtl="0">
              <a:spcBef>
                <a:spcPts val="0"/>
              </a:spcBef>
              <a:buNone/>
            </a:pPr>
            <a:endParaRPr/>
          </a:p>
        </p:txBody>
      </p:sp>
      <p:pic>
        <p:nvPicPr>
          <p:cNvPr id="677" name="Shape 677" descr="Snip20170714_1.png"/>
          <p:cNvPicPr preferRelativeResize="0"/>
          <p:nvPr/>
        </p:nvPicPr>
        <p:blipFill rotWithShape="1">
          <a:blip r:embed="rId3">
            <a:alphaModFix/>
          </a:blip>
          <a:srcRect l="695" t="1739"/>
          <a:stretch/>
        </p:blipFill>
        <p:spPr>
          <a:xfrm>
            <a:off x="1277850" y="1222450"/>
            <a:ext cx="2795875" cy="2067925"/>
          </a:xfrm>
          <a:prstGeom prst="rect">
            <a:avLst/>
          </a:prstGeom>
          <a:noFill/>
          <a:ln>
            <a:noFill/>
          </a:ln>
        </p:spPr>
      </p:pic>
      <p:pic>
        <p:nvPicPr>
          <p:cNvPr id="678" name="Shape 678" descr="Snip20170714_2.png"/>
          <p:cNvPicPr preferRelativeResize="0"/>
          <p:nvPr/>
        </p:nvPicPr>
        <p:blipFill rotWithShape="1">
          <a:blip r:embed="rId4">
            <a:alphaModFix/>
          </a:blip>
          <a:srcRect l="1597" t="3232" r="964"/>
          <a:stretch/>
        </p:blipFill>
        <p:spPr>
          <a:xfrm>
            <a:off x="5062774" y="1132325"/>
            <a:ext cx="2904374" cy="2158049"/>
          </a:xfrm>
          <a:prstGeom prst="rect">
            <a:avLst/>
          </a:prstGeom>
          <a:noFill/>
          <a:ln>
            <a:noFill/>
          </a:ln>
        </p:spPr>
      </p:pic>
      <p:pic>
        <p:nvPicPr>
          <p:cNvPr id="680" name="Shape 680" descr="Snip20170714_4.png"/>
          <p:cNvPicPr preferRelativeResize="0"/>
          <p:nvPr/>
        </p:nvPicPr>
        <p:blipFill rotWithShape="1">
          <a:blip r:embed="rId5">
            <a:alphaModFix/>
          </a:blip>
          <a:srcRect l="1951" t="2543"/>
          <a:stretch/>
        </p:blipFill>
        <p:spPr>
          <a:xfrm>
            <a:off x="4859275" y="3619200"/>
            <a:ext cx="3435100" cy="2563123"/>
          </a:xfrm>
          <a:prstGeom prst="rect">
            <a:avLst/>
          </a:prstGeom>
          <a:noFill/>
          <a:ln>
            <a:noFill/>
          </a:ln>
        </p:spPr>
      </p:pic>
      <p:pic>
        <p:nvPicPr>
          <p:cNvPr id="14" name="Picture 13" descr="Snip20170719_1.png"/>
          <p:cNvPicPr>
            <a:picLocks noChangeAspect="1"/>
          </p:cNvPicPr>
          <p:nvPr/>
        </p:nvPicPr>
        <p:blipFill rotWithShape="1">
          <a:blip r:embed="rId6">
            <a:extLst>
              <a:ext uri="{28A0092B-C50C-407E-A947-70E740481C1C}">
                <a14:useLocalDpi xmlns:a14="http://schemas.microsoft.com/office/drawing/2010/main" val="0"/>
              </a:ext>
            </a:extLst>
          </a:blip>
          <a:srcRect r="2492"/>
          <a:stretch/>
        </p:blipFill>
        <p:spPr>
          <a:xfrm>
            <a:off x="992450" y="3619200"/>
            <a:ext cx="3155690" cy="2416103"/>
          </a:xfrm>
          <a:prstGeom prst="rect">
            <a:avLst/>
          </a:prstGeom>
        </p:spPr>
      </p:pic>
      <p:sp>
        <p:nvSpPr>
          <p:cNvPr id="15" name="Rectangle 14"/>
          <p:cNvSpPr/>
          <p:nvPr/>
        </p:nvSpPr>
        <p:spPr>
          <a:xfrm>
            <a:off x="3834375" y="5721664"/>
            <a:ext cx="434483" cy="46066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Tree>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684"/>
        <p:cNvGrpSpPr/>
        <p:nvPr/>
      </p:nvGrpSpPr>
      <p:grpSpPr>
        <a:xfrm>
          <a:off x="0" y="0"/>
          <a:ext cx="0" cy="0"/>
          <a:chOff x="0" y="0"/>
          <a:chExt cx="0" cy="0"/>
        </a:xfrm>
      </p:grpSpPr>
      <p:sp>
        <p:nvSpPr>
          <p:cNvPr id="685" name="Shape 685"/>
          <p:cNvSpPr txBox="1">
            <a:spLocks noGrp="1"/>
          </p:cNvSpPr>
          <p:nvPr>
            <p:ph type="title"/>
          </p:nvPr>
        </p:nvSpPr>
        <p:spPr>
          <a:xfrm>
            <a:off x="311700" y="247000"/>
            <a:ext cx="8520600" cy="17619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Publications</a:t>
            </a:r>
          </a:p>
        </p:txBody>
      </p:sp>
      <p:sp>
        <p:nvSpPr>
          <p:cNvPr id="686" name="Shape 686"/>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59</a:t>
            </a:fld>
            <a:endParaRPr lang="en"/>
          </a:p>
        </p:txBody>
      </p:sp>
      <p:pic>
        <p:nvPicPr>
          <p:cNvPr id="687" name="Shape 687" descr="Snip20170710_4.png"/>
          <p:cNvPicPr preferRelativeResize="0"/>
          <p:nvPr/>
        </p:nvPicPr>
        <p:blipFill rotWithShape="1">
          <a:blip r:embed="rId3">
            <a:alphaModFix/>
          </a:blip>
          <a:srcRect r="24448"/>
          <a:stretch/>
        </p:blipFill>
        <p:spPr>
          <a:xfrm>
            <a:off x="3139312" y="1735050"/>
            <a:ext cx="2865374" cy="4544300"/>
          </a:xfrm>
          <a:prstGeom prst="rect">
            <a:avLst/>
          </a:prstGeom>
          <a:noFill/>
          <a:ln>
            <a:noFill/>
          </a:ln>
        </p:spPr>
      </p:pic>
      <p:sp>
        <p:nvSpPr>
          <p:cNvPr id="688" name="Shape 688"/>
          <p:cNvSpPr txBox="1"/>
          <p:nvPr/>
        </p:nvSpPr>
        <p:spPr>
          <a:xfrm>
            <a:off x="1521450" y="1036375"/>
            <a:ext cx="6101100" cy="1221900"/>
          </a:xfrm>
          <a:prstGeom prst="rect">
            <a:avLst/>
          </a:prstGeom>
          <a:noFill/>
          <a:ln>
            <a:noFill/>
          </a:ln>
        </p:spPr>
        <p:txBody>
          <a:bodyPr lIns="91425" tIns="91425" rIns="91425" bIns="91425" anchor="t" anchorCtr="0">
            <a:noAutofit/>
          </a:bodyPr>
          <a:lstStyle/>
          <a:p>
            <a:pPr lvl="0" rtl="0">
              <a:spcBef>
                <a:spcPts val="0"/>
              </a:spcBef>
              <a:buNone/>
            </a:pPr>
            <a:r>
              <a:rPr lang="en" sz="3000">
                <a:solidFill>
                  <a:schemeClr val="dk2"/>
                </a:solidFill>
              </a:rPr>
              <a:t>EMSE - Major revision submitted</a:t>
            </a:r>
          </a:p>
          <a:p>
            <a:pPr lvl="0" rtl="0">
              <a:spcBef>
                <a:spcPts val="0"/>
              </a:spcBef>
              <a:buNone/>
            </a:pPr>
            <a:endParaRPr>
              <a:solidFill>
                <a:schemeClr val="dk2"/>
              </a:solidFill>
            </a:endParaRPr>
          </a:p>
        </p:txBody>
      </p:sp>
    </p:spTree>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Shape 138"/>
          <p:cNvSpPr txBox="1">
            <a:spLocks noGrp="1"/>
          </p:cNvSpPr>
          <p:nvPr>
            <p:ph type="title"/>
          </p:nvPr>
        </p:nvSpPr>
        <p:spPr>
          <a:xfrm>
            <a:off x="311700" y="247000"/>
            <a:ext cx="8520600" cy="1761900"/>
          </a:xfrm>
          <a:prstGeom prst="rect">
            <a:avLst/>
          </a:prstGeom>
        </p:spPr>
        <p:txBody>
          <a:bodyPr lIns="91425" tIns="91425" rIns="91425" bIns="91425" anchor="t" anchorCtr="0">
            <a:noAutofit/>
          </a:bodyPr>
          <a:lstStyle/>
          <a:p>
            <a:pPr lvl="0" rtl="0">
              <a:spcBef>
                <a:spcPts val="0"/>
              </a:spcBef>
              <a:buNone/>
            </a:pPr>
            <a:r>
              <a:rPr lang="en-US" sz="4000" dirty="0" smtClean="0">
                <a:solidFill>
                  <a:srgbClr val="CC0000"/>
                </a:solidFill>
              </a:rPr>
              <a:t>Literature review</a:t>
            </a:r>
            <a:r>
              <a:rPr lang="en" sz="4000" dirty="0" smtClean="0">
                <a:solidFill>
                  <a:srgbClr val="CC0000"/>
                </a:solidFill>
              </a:rPr>
              <a:t>: </a:t>
            </a:r>
            <a:r>
              <a:rPr lang="en" sz="4000" dirty="0">
                <a:solidFill>
                  <a:srgbClr val="CC0000"/>
                </a:solidFill>
              </a:rPr>
              <a:t>Types of performance analysis</a:t>
            </a:r>
          </a:p>
        </p:txBody>
      </p:sp>
      <p:sp>
        <p:nvSpPr>
          <p:cNvPr id="139" name="Shape 139"/>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6</a:t>
            </a:fld>
            <a:endParaRPr lang="en"/>
          </a:p>
        </p:txBody>
      </p:sp>
      <p:sp>
        <p:nvSpPr>
          <p:cNvPr id="140" name="Shape 140"/>
          <p:cNvSpPr txBox="1">
            <a:spLocks noGrp="1"/>
          </p:cNvSpPr>
          <p:nvPr>
            <p:ph type="body" idx="1"/>
          </p:nvPr>
        </p:nvSpPr>
        <p:spPr>
          <a:xfrm>
            <a:off x="6312899" y="4027000"/>
            <a:ext cx="2708257" cy="2373000"/>
          </a:xfrm>
          <a:prstGeom prst="rect">
            <a:avLst/>
          </a:prstGeom>
        </p:spPr>
        <p:txBody>
          <a:bodyPr lIns="91425" tIns="91425" rIns="91425" bIns="91425" anchor="t" anchorCtr="0">
            <a:noAutofit/>
          </a:bodyPr>
          <a:lstStyle/>
          <a:p>
            <a:pPr marL="520700" lvl="0" indent="-457200" rtl="0">
              <a:spcBef>
                <a:spcPts val="0"/>
              </a:spcBef>
              <a:buSzPct val="100000"/>
              <a:buFont typeface="Arial"/>
              <a:buChar char="•"/>
            </a:pPr>
            <a:r>
              <a:rPr lang="en" sz="2600" dirty="0" smtClean="0"/>
              <a:t>Statistical modeling on performan</a:t>
            </a:r>
            <a:r>
              <a:rPr lang="en-US" sz="2600" dirty="0" smtClean="0"/>
              <a:t>c</a:t>
            </a:r>
            <a:r>
              <a:rPr lang="en" sz="2600" dirty="0" smtClean="0"/>
              <a:t>e metrics</a:t>
            </a:r>
            <a:endParaRPr lang="en" sz="2600" dirty="0"/>
          </a:p>
        </p:txBody>
      </p:sp>
      <p:pic>
        <p:nvPicPr>
          <p:cNvPr id="141" name="Shape 141"/>
          <p:cNvPicPr preferRelativeResize="0"/>
          <p:nvPr/>
        </p:nvPicPr>
        <p:blipFill>
          <a:blip r:embed="rId4">
            <a:alphaModFix/>
          </a:blip>
          <a:stretch>
            <a:fillRect/>
          </a:stretch>
        </p:blipFill>
        <p:spPr>
          <a:xfrm>
            <a:off x="738287" y="2346087"/>
            <a:ext cx="923925" cy="923925"/>
          </a:xfrm>
          <a:prstGeom prst="rect">
            <a:avLst/>
          </a:prstGeom>
          <a:noFill/>
          <a:ln>
            <a:noFill/>
          </a:ln>
        </p:spPr>
      </p:pic>
      <p:pic>
        <p:nvPicPr>
          <p:cNvPr id="142" name="Shape 142"/>
          <p:cNvPicPr preferRelativeResize="0"/>
          <p:nvPr/>
        </p:nvPicPr>
        <p:blipFill>
          <a:blip r:embed="rId4">
            <a:alphaModFix/>
          </a:blip>
          <a:stretch>
            <a:fillRect/>
          </a:stretch>
        </p:blipFill>
        <p:spPr>
          <a:xfrm>
            <a:off x="3021862" y="2307637"/>
            <a:ext cx="923925" cy="923925"/>
          </a:xfrm>
          <a:prstGeom prst="rect">
            <a:avLst/>
          </a:prstGeom>
          <a:noFill/>
          <a:ln>
            <a:noFill/>
          </a:ln>
        </p:spPr>
      </p:pic>
      <p:pic>
        <p:nvPicPr>
          <p:cNvPr id="143" name="Shape 143"/>
          <p:cNvPicPr preferRelativeResize="0"/>
          <p:nvPr/>
        </p:nvPicPr>
        <p:blipFill>
          <a:blip r:embed="rId4">
            <a:alphaModFix/>
          </a:blip>
          <a:stretch>
            <a:fillRect/>
          </a:stretch>
        </p:blipFill>
        <p:spPr>
          <a:xfrm>
            <a:off x="4631137" y="2307637"/>
            <a:ext cx="923925" cy="923925"/>
          </a:xfrm>
          <a:prstGeom prst="rect">
            <a:avLst/>
          </a:prstGeom>
          <a:noFill/>
          <a:ln>
            <a:noFill/>
          </a:ln>
        </p:spPr>
      </p:pic>
      <p:pic>
        <p:nvPicPr>
          <p:cNvPr id="144" name="Shape 144"/>
          <p:cNvPicPr preferRelativeResize="0"/>
          <p:nvPr/>
        </p:nvPicPr>
        <p:blipFill>
          <a:blip r:embed="rId4">
            <a:alphaModFix/>
          </a:blip>
          <a:stretch>
            <a:fillRect/>
          </a:stretch>
        </p:blipFill>
        <p:spPr>
          <a:xfrm>
            <a:off x="7595437" y="2881662"/>
            <a:ext cx="923925" cy="923925"/>
          </a:xfrm>
          <a:prstGeom prst="rect">
            <a:avLst/>
          </a:prstGeom>
          <a:noFill/>
          <a:ln>
            <a:noFill/>
          </a:ln>
        </p:spPr>
      </p:pic>
      <p:pic>
        <p:nvPicPr>
          <p:cNvPr id="145" name="Shape 145"/>
          <p:cNvPicPr preferRelativeResize="0"/>
          <p:nvPr/>
        </p:nvPicPr>
        <p:blipFill>
          <a:blip r:embed="rId4">
            <a:alphaModFix/>
          </a:blip>
          <a:stretch>
            <a:fillRect/>
          </a:stretch>
        </p:blipFill>
        <p:spPr>
          <a:xfrm>
            <a:off x="7417012" y="2484912"/>
            <a:ext cx="923925" cy="923925"/>
          </a:xfrm>
          <a:prstGeom prst="rect">
            <a:avLst/>
          </a:prstGeom>
          <a:noFill/>
          <a:ln>
            <a:noFill/>
          </a:ln>
        </p:spPr>
      </p:pic>
      <p:pic>
        <p:nvPicPr>
          <p:cNvPr id="146" name="Shape 146"/>
          <p:cNvPicPr preferRelativeResize="0"/>
          <p:nvPr/>
        </p:nvPicPr>
        <p:blipFill>
          <a:blip r:embed="rId4">
            <a:alphaModFix/>
          </a:blip>
          <a:stretch>
            <a:fillRect/>
          </a:stretch>
        </p:blipFill>
        <p:spPr>
          <a:xfrm>
            <a:off x="7220937" y="2167987"/>
            <a:ext cx="923925" cy="923925"/>
          </a:xfrm>
          <a:prstGeom prst="rect">
            <a:avLst/>
          </a:prstGeom>
          <a:noFill/>
          <a:ln>
            <a:noFill/>
          </a:ln>
        </p:spPr>
      </p:pic>
      <p:pic>
        <p:nvPicPr>
          <p:cNvPr id="147" name="Shape 147"/>
          <p:cNvPicPr preferRelativeResize="0"/>
          <p:nvPr/>
        </p:nvPicPr>
        <p:blipFill>
          <a:blip r:embed="rId4">
            <a:alphaModFix/>
          </a:blip>
          <a:stretch>
            <a:fillRect/>
          </a:stretch>
        </p:blipFill>
        <p:spPr>
          <a:xfrm>
            <a:off x="6966187" y="1957737"/>
            <a:ext cx="923925" cy="923925"/>
          </a:xfrm>
          <a:prstGeom prst="rect">
            <a:avLst/>
          </a:prstGeom>
          <a:noFill/>
          <a:ln>
            <a:noFill/>
          </a:ln>
        </p:spPr>
      </p:pic>
      <p:sp>
        <p:nvSpPr>
          <p:cNvPr id="148" name="Shape 148"/>
          <p:cNvSpPr txBox="1"/>
          <p:nvPr/>
        </p:nvSpPr>
        <p:spPr>
          <a:xfrm>
            <a:off x="167700" y="4014933"/>
            <a:ext cx="2519400" cy="1962000"/>
          </a:xfrm>
          <a:prstGeom prst="rect">
            <a:avLst/>
          </a:prstGeom>
          <a:noFill/>
          <a:ln>
            <a:noFill/>
          </a:ln>
        </p:spPr>
        <p:txBody>
          <a:bodyPr lIns="91425" tIns="91425" rIns="91425" bIns="91425" anchor="ctr" anchorCtr="0">
            <a:noAutofit/>
          </a:bodyPr>
          <a:lstStyle/>
          <a:p>
            <a:pPr marL="520700" lvl="0" indent="-457200" rtl="0">
              <a:lnSpc>
                <a:spcPct val="115000"/>
              </a:lnSpc>
              <a:spcBef>
                <a:spcPts val="0"/>
              </a:spcBef>
              <a:spcAft>
                <a:spcPts val="1600"/>
              </a:spcAft>
              <a:buClr>
                <a:schemeClr val="dk2"/>
              </a:buClr>
              <a:buSzPct val="100000"/>
              <a:buFont typeface="Arial"/>
              <a:buChar char="•"/>
            </a:pPr>
            <a:r>
              <a:rPr lang="en" sz="2600" dirty="0">
                <a:solidFill>
                  <a:schemeClr val="dk2"/>
                </a:solidFill>
              </a:rPr>
              <a:t>Single performance metric</a:t>
            </a:r>
          </a:p>
        </p:txBody>
      </p:sp>
      <p:sp>
        <p:nvSpPr>
          <p:cNvPr id="149" name="Shape 149"/>
          <p:cNvSpPr txBox="1"/>
          <p:nvPr/>
        </p:nvSpPr>
        <p:spPr>
          <a:xfrm>
            <a:off x="3000000" y="4027000"/>
            <a:ext cx="3000000" cy="2226600"/>
          </a:xfrm>
          <a:prstGeom prst="rect">
            <a:avLst/>
          </a:prstGeom>
          <a:noFill/>
          <a:ln>
            <a:noFill/>
          </a:ln>
        </p:spPr>
        <p:txBody>
          <a:bodyPr lIns="91425" tIns="91425" rIns="91425" bIns="91425" anchor="ctr" anchorCtr="0">
            <a:noAutofit/>
          </a:bodyPr>
          <a:lstStyle/>
          <a:p>
            <a:pPr marL="520700" lvl="0" indent="-457200" rtl="0">
              <a:lnSpc>
                <a:spcPct val="115000"/>
              </a:lnSpc>
              <a:spcBef>
                <a:spcPts val="0"/>
              </a:spcBef>
              <a:spcAft>
                <a:spcPts val="1600"/>
              </a:spcAft>
              <a:buClr>
                <a:schemeClr val="dk2"/>
              </a:buClr>
              <a:buSzPct val="100000"/>
              <a:buFont typeface="Arial"/>
              <a:buChar char="•"/>
            </a:pPr>
            <a:r>
              <a:rPr lang="en" sz="2600" dirty="0" smtClean="0">
                <a:solidFill>
                  <a:schemeClr val="dk2"/>
                </a:solidFill>
              </a:rPr>
              <a:t>Relationship between performance metrics</a:t>
            </a:r>
            <a:endParaRPr lang="en" sz="2600" dirty="0">
              <a:solidFill>
                <a:schemeClr val="dk2"/>
              </a:solidFill>
            </a:endParaRPr>
          </a:p>
        </p:txBody>
      </p:sp>
      <p:sp>
        <p:nvSpPr>
          <p:cNvPr id="150" name="Shape 150"/>
          <p:cNvSpPr/>
          <p:nvPr/>
        </p:nvSpPr>
        <p:spPr>
          <a:xfrm>
            <a:off x="3982475" y="2621050"/>
            <a:ext cx="648600" cy="210000"/>
          </a:xfrm>
          <a:prstGeom prst="leftRightArrow">
            <a:avLst>
              <a:gd name="adj1" fmla="val 50000"/>
              <a:gd name="adj2" fmla="val 50000"/>
            </a:avLst>
          </a:prstGeom>
          <a:solidFill>
            <a:srgbClr val="000000"/>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 name="TextBox 1"/>
          <p:cNvSpPr txBox="1"/>
          <p:nvPr/>
        </p:nvSpPr>
        <p:spPr>
          <a:xfrm>
            <a:off x="284959" y="6138390"/>
            <a:ext cx="1786307" cy="523220"/>
          </a:xfrm>
          <a:prstGeom prst="rect">
            <a:avLst/>
          </a:prstGeom>
          <a:noFill/>
        </p:spPr>
        <p:txBody>
          <a:bodyPr wrap="square" rtlCol="0">
            <a:spAutoFit/>
          </a:bodyPr>
          <a:lstStyle/>
          <a:p>
            <a:r>
              <a:rPr lang="en-US" dirty="0" smtClean="0"/>
              <a:t>[Nguyen</a:t>
            </a:r>
            <a:r>
              <a:rPr lang="en-US" dirty="0"/>
              <a:t>, T.H</a:t>
            </a:r>
            <a:r>
              <a:rPr lang="en-US" dirty="0" smtClean="0"/>
              <a:t>. et al,ICPE,2012]</a:t>
            </a:r>
            <a:endParaRPr lang="en-US" dirty="0"/>
          </a:p>
        </p:txBody>
      </p:sp>
      <p:sp>
        <p:nvSpPr>
          <p:cNvPr id="17" name="TextBox 16"/>
          <p:cNvSpPr txBox="1"/>
          <p:nvPr/>
        </p:nvSpPr>
        <p:spPr>
          <a:xfrm>
            <a:off x="3052633" y="6138390"/>
            <a:ext cx="1786307" cy="523220"/>
          </a:xfrm>
          <a:prstGeom prst="rect">
            <a:avLst/>
          </a:prstGeom>
          <a:noFill/>
        </p:spPr>
        <p:txBody>
          <a:bodyPr wrap="square" rtlCol="0">
            <a:spAutoFit/>
          </a:bodyPr>
          <a:lstStyle/>
          <a:p>
            <a:r>
              <a:rPr lang="en-US" dirty="0" smtClean="0"/>
              <a:t>[Cohen, I.. et al,OSDI,2004]</a:t>
            </a:r>
            <a:endParaRPr lang="en-US" dirty="0"/>
          </a:p>
        </p:txBody>
      </p:sp>
      <p:sp>
        <p:nvSpPr>
          <p:cNvPr id="18" name="TextBox 17"/>
          <p:cNvSpPr txBox="1"/>
          <p:nvPr/>
        </p:nvSpPr>
        <p:spPr>
          <a:xfrm>
            <a:off x="6312900" y="6138390"/>
            <a:ext cx="1786307" cy="523220"/>
          </a:xfrm>
          <a:prstGeom prst="rect">
            <a:avLst/>
          </a:prstGeom>
          <a:noFill/>
        </p:spPr>
        <p:txBody>
          <a:bodyPr wrap="square" rtlCol="0">
            <a:spAutoFit/>
          </a:bodyPr>
          <a:lstStyle/>
          <a:p>
            <a:r>
              <a:rPr lang="en-US" dirty="0" smtClean="0"/>
              <a:t>[Shang, W. et al,ICPE,2015]</a:t>
            </a:r>
            <a:endParaRPr lang="en-US" dirty="0"/>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58342"/>
    </mc:Choice>
    <mc:Fallback xmlns="">
      <p:transition xmlns:p14="http://schemas.microsoft.com/office/powerpoint/2010/main" spd="slow" advTm="58342"/>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1"/>
                                        </p:tgtEl>
                                        <p:attrNameLst>
                                          <p:attrName>style.visibility</p:attrName>
                                        </p:attrNameLst>
                                      </p:cBhvr>
                                      <p:to>
                                        <p:strVal val="visible"/>
                                      </p:to>
                                    </p:set>
                                    <p:animEffect transition="in" filter="fade">
                                      <p:cBhvr>
                                        <p:cTn id="7" dur="1000"/>
                                        <p:tgtEl>
                                          <p:spTgt spid="141"/>
                                        </p:tgtEl>
                                      </p:cBhvr>
                                    </p:animEffect>
                                  </p:childTnLst>
                                </p:cTn>
                              </p:par>
                              <p:par>
                                <p:cTn id="8" presetID="10" presetClass="entr" presetSubtype="0" fill="hold" nodeType="withEffect">
                                  <p:stCondLst>
                                    <p:cond delay="0"/>
                                  </p:stCondLst>
                                  <p:childTnLst>
                                    <p:set>
                                      <p:cBhvr>
                                        <p:cTn id="9" dur="1" fill="hold">
                                          <p:stCondLst>
                                            <p:cond delay="0"/>
                                          </p:stCondLst>
                                        </p:cTn>
                                        <p:tgtEl>
                                          <p:spTgt spid="148"/>
                                        </p:tgtEl>
                                        <p:attrNameLst>
                                          <p:attrName>style.visibility</p:attrName>
                                        </p:attrNameLst>
                                      </p:cBhvr>
                                      <p:to>
                                        <p:strVal val="visible"/>
                                      </p:to>
                                    </p:set>
                                    <p:animEffect transition="in" filter="fade">
                                      <p:cBhvr>
                                        <p:cTn id="10" dur="1000"/>
                                        <p:tgtEl>
                                          <p:spTgt spid="14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42"/>
                                        </p:tgtEl>
                                        <p:attrNameLst>
                                          <p:attrName>style.visibility</p:attrName>
                                        </p:attrNameLst>
                                      </p:cBhvr>
                                      <p:to>
                                        <p:strVal val="visible"/>
                                      </p:to>
                                    </p:set>
                                    <p:animEffect transition="in" filter="fade">
                                      <p:cBhvr>
                                        <p:cTn id="18" dur="1000"/>
                                        <p:tgtEl>
                                          <p:spTgt spid="142"/>
                                        </p:tgtEl>
                                      </p:cBhvr>
                                    </p:animEffect>
                                  </p:childTnLst>
                                </p:cTn>
                              </p:par>
                              <p:par>
                                <p:cTn id="19" presetID="10" presetClass="entr" presetSubtype="0" fill="hold" nodeType="withEffect">
                                  <p:stCondLst>
                                    <p:cond delay="0"/>
                                  </p:stCondLst>
                                  <p:childTnLst>
                                    <p:set>
                                      <p:cBhvr>
                                        <p:cTn id="20" dur="1" fill="hold">
                                          <p:stCondLst>
                                            <p:cond delay="0"/>
                                          </p:stCondLst>
                                        </p:cTn>
                                        <p:tgtEl>
                                          <p:spTgt spid="143"/>
                                        </p:tgtEl>
                                        <p:attrNameLst>
                                          <p:attrName>style.visibility</p:attrName>
                                        </p:attrNameLst>
                                      </p:cBhvr>
                                      <p:to>
                                        <p:strVal val="visible"/>
                                      </p:to>
                                    </p:set>
                                    <p:animEffect transition="in" filter="fade">
                                      <p:cBhvr>
                                        <p:cTn id="21" dur="1000"/>
                                        <p:tgtEl>
                                          <p:spTgt spid="143"/>
                                        </p:tgtEl>
                                      </p:cBhvr>
                                    </p:animEffect>
                                  </p:childTnLst>
                                </p:cTn>
                              </p:par>
                              <p:par>
                                <p:cTn id="22" presetID="10" presetClass="entr" presetSubtype="0" fill="hold" nodeType="withEffect">
                                  <p:stCondLst>
                                    <p:cond delay="0"/>
                                  </p:stCondLst>
                                  <p:childTnLst>
                                    <p:set>
                                      <p:cBhvr>
                                        <p:cTn id="23" dur="1" fill="hold">
                                          <p:stCondLst>
                                            <p:cond delay="0"/>
                                          </p:stCondLst>
                                        </p:cTn>
                                        <p:tgtEl>
                                          <p:spTgt spid="149"/>
                                        </p:tgtEl>
                                        <p:attrNameLst>
                                          <p:attrName>style.visibility</p:attrName>
                                        </p:attrNameLst>
                                      </p:cBhvr>
                                      <p:to>
                                        <p:strVal val="visible"/>
                                      </p:to>
                                    </p:set>
                                    <p:animEffect transition="in" filter="fade">
                                      <p:cBhvr>
                                        <p:cTn id="24" dur="1000"/>
                                        <p:tgtEl>
                                          <p:spTgt spid="149"/>
                                        </p:tgtEl>
                                      </p:cBhvr>
                                    </p:animEffect>
                                  </p:childTnLst>
                                </p:cTn>
                              </p:par>
                              <p:par>
                                <p:cTn id="25" presetID="10" presetClass="entr" presetSubtype="0" fill="hold" nodeType="withEffect">
                                  <p:stCondLst>
                                    <p:cond delay="0"/>
                                  </p:stCondLst>
                                  <p:childTnLst>
                                    <p:set>
                                      <p:cBhvr>
                                        <p:cTn id="26" dur="1" fill="hold">
                                          <p:stCondLst>
                                            <p:cond delay="0"/>
                                          </p:stCondLst>
                                        </p:cTn>
                                        <p:tgtEl>
                                          <p:spTgt spid="150"/>
                                        </p:tgtEl>
                                        <p:attrNameLst>
                                          <p:attrName>style.visibility</p:attrName>
                                        </p:attrNameLst>
                                      </p:cBhvr>
                                      <p:to>
                                        <p:strVal val="visible"/>
                                      </p:to>
                                    </p:set>
                                    <p:animEffect transition="in" filter="fade">
                                      <p:cBhvr>
                                        <p:cTn id="27" dur="1000"/>
                                        <p:tgtEl>
                                          <p:spTgt spid="150"/>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7"/>
                                        </p:tgtEl>
                                        <p:attrNameLst>
                                          <p:attrName>style.visibility</p:attrName>
                                        </p:attrNameLst>
                                      </p:cBhvr>
                                      <p:to>
                                        <p:strVal val="visible"/>
                                      </p:to>
                                    </p:set>
                                    <p:animEffect transition="in" filter="fade">
                                      <p:cBhvr>
                                        <p:cTn id="30" dur="500"/>
                                        <p:tgtEl>
                                          <p:spTgt spid="17"/>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40"/>
                                        </p:tgtEl>
                                        <p:attrNameLst>
                                          <p:attrName>style.visibility</p:attrName>
                                        </p:attrNameLst>
                                      </p:cBhvr>
                                      <p:to>
                                        <p:strVal val="visible"/>
                                      </p:to>
                                    </p:set>
                                    <p:animEffect transition="in" filter="fade">
                                      <p:cBhvr>
                                        <p:cTn id="35" dur="1000"/>
                                        <p:tgtEl>
                                          <p:spTgt spid="140"/>
                                        </p:tgtEl>
                                      </p:cBhvr>
                                    </p:animEffect>
                                  </p:childTnLst>
                                </p:cTn>
                              </p:par>
                              <p:par>
                                <p:cTn id="36" presetID="10" presetClass="entr" presetSubtype="0" fill="hold" nodeType="withEffect">
                                  <p:stCondLst>
                                    <p:cond delay="0"/>
                                  </p:stCondLst>
                                  <p:childTnLst>
                                    <p:set>
                                      <p:cBhvr>
                                        <p:cTn id="37" dur="1" fill="hold">
                                          <p:stCondLst>
                                            <p:cond delay="0"/>
                                          </p:stCondLst>
                                        </p:cTn>
                                        <p:tgtEl>
                                          <p:spTgt spid="144"/>
                                        </p:tgtEl>
                                        <p:attrNameLst>
                                          <p:attrName>style.visibility</p:attrName>
                                        </p:attrNameLst>
                                      </p:cBhvr>
                                      <p:to>
                                        <p:strVal val="visible"/>
                                      </p:to>
                                    </p:set>
                                    <p:animEffect transition="in" filter="fade">
                                      <p:cBhvr>
                                        <p:cTn id="38" dur="1000"/>
                                        <p:tgtEl>
                                          <p:spTgt spid="144"/>
                                        </p:tgtEl>
                                      </p:cBhvr>
                                    </p:animEffect>
                                  </p:childTnLst>
                                </p:cTn>
                              </p:par>
                              <p:par>
                                <p:cTn id="39" presetID="10" presetClass="entr" presetSubtype="0" fill="hold" nodeType="withEffect">
                                  <p:stCondLst>
                                    <p:cond delay="0"/>
                                  </p:stCondLst>
                                  <p:childTnLst>
                                    <p:set>
                                      <p:cBhvr>
                                        <p:cTn id="40" dur="1" fill="hold">
                                          <p:stCondLst>
                                            <p:cond delay="0"/>
                                          </p:stCondLst>
                                        </p:cTn>
                                        <p:tgtEl>
                                          <p:spTgt spid="145"/>
                                        </p:tgtEl>
                                        <p:attrNameLst>
                                          <p:attrName>style.visibility</p:attrName>
                                        </p:attrNameLst>
                                      </p:cBhvr>
                                      <p:to>
                                        <p:strVal val="visible"/>
                                      </p:to>
                                    </p:set>
                                    <p:animEffect transition="in" filter="fade">
                                      <p:cBhvr>
                                        <p:cTn id="41" dur="1000"/>
                                        <p:tgtEl>
                                          <p:spTgt spid="145"/>
                                        </p:tgtEl>
                                      </p:cBhvr>
                                    </p:animEffect>
                                  </p:childTnLst>
                                </p:cTn>
                              </p:par>
                              <p:par>
                                <p:cTn id="42" presetID="10" presetClass="entr" presetSubtype="0" fill="hold" nodeType="withEffect">
                                  <p:stCondLst>
                                    <p:cond delay="0"/>
                                  </p:stCondLst>
                                  <p:childTnLst>
                                    <p:set>
                                      <p:cBhvr>
                                        <p:cTn id="43" dur="1" fill="hold">
                                          <p:stCondLst>
                                            <p:cond delay="0"/>
                                          </p:stCondLst>
                                        </p:cTn>
                                        <p:tgtEl>
                                          <p:spTgt spid="146"/>
                                        </p:tgtEl>
                                        <p:attrNameLst>
                                          <p:attrName>style.visibility</p:attrName>
                                        </p:attrNameLst>
                                      </p:cBhvr>
                                      <p:to>
                                        <p:strVal val="visible"/>
                                      </p:to>
                                    </p:set>
                                    <p:animEffect transition="in" filter="fade">
                                      <p:cBhvr>
                                        <p:cTn id="44" dur="1000"/>
                                        <p:tgtEl>
                                          <p:spTgt spid="146"/>
                                        </p:tgtEl>
                                      </p:cBhvr>
                                    </p:animEffect>
                                  </p:childTnLst>
                                </p:cTn>
                              </p:par>
                              <p:par>
                                <p:cTn id="45" presetID="10" presetClass="entr" presetSubtype="0" fill="hold" nodeType="withEffect">
                                  <p:stCondLst>
                                    <p:cond delay="0"/>
                                  </p:stCondLst>
                                  <p:childTnLst>
                                    <p:set>
                                      <p:cBhvr>
                                        <p:cTn id="46" dur="1" fill="hold">
                                          <p:stCondLst>
                                            <p:cond delay="0"/>
                                          </p:stCondLst>
                                        </p:cTn>
                                        <p:tgtEl>
                                          <p:spTgt spid="147"/>
                                        </p:tgtEl>
                                        <p:attrNameLst>
                                          <p:attrName>style.visibility</p:attrName>
                                        </p:attrNameLst>
                                      </p:cBhvr>
                                      <p:to>
                                        <p:strVal val="visible"/>
                                      </p:to>
                                    </p:set>
                                    <p:animEffect transition="in" filter="fade">
                                      <p:cBhvr>
                                        <p:cTn id="47" dur="1000"/>
                                        <p:tgtEl>
                                          <p:spTgt spid="147"/>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8"/>
                                        </p:tgtEl>
                                        <p:attrNameLst>
                                          <p:attrName>style.visibility</p:attrName>
                                        </p:attrNameLst>
                                      </p:cBhvr>
                                      <p:to>
                                        <p:strVal val="visible"/>
                                      </p:to>
                                    </p:set>
                                    <p:animEffect transition="in" filter="fade">
                                      <p:cBhvr>
                                        <p:cTn id="50"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7" grpId="0"/>
      <p:bldP spid="18"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692"/>
        <p:cNvGrpSpPr/>
        <p:nvPr/>
      </p:nvGrpSpPr>
      <p:grpSpPr>
        <a:xfrm>
          <a:off x="0" y="0"/>
          <a:ext cx="0" cy="0"/>
          <a:chOff x="0" y="0"/>
          <a:chExt cx="0" cy="0"/>
        </a:xfrm>
      </p:grpSpPr>
      <p:sp>
        <p:nvSpPr>
          <p:cNvPr id="693" name="Shape 693"/>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a:spcBef>
                <a:spcPts val="0"/>
              </a:spcBef>
              <a:buNone/>
            </a:pPr>
            <a:fld id="{00000000-1234-1234-1234-123412341234}" type="slidenum">
              <a:rPr lang="en"/>
              <a:t>60</a:t>
            </a:fld>
            <a:endParaRPr lang="en"/>
          </a:p>
        </p:txBody>
      </p:sp>
    </p:spTree>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697"/>
        <p:cNvGrpSpPr/>
        <p:nvPr/>
      </p:nvGrpSpPr>
      <p:grpSpPr>
        <a:xfrm>
          <a:off x="0" y="0"/>
          <a:ext cx="0" cy="0"/>
          <a:chOff x="0" y="0"/>
          <a:chExt cx="0" cy="0"/>
        </a:xfrm>
      </p:grpSpPr>
      <p:sp>
        <p:nvSpPr>
          <p:cNvPr id="698" name="Shape 698"/>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61</a:t>
            </a:fld>
            <a:endParaRPr lang="en"/>
          </a:p>
        </p:txBody>
      </p:sp>
      <p:sp>
        <p:nvSpPr>
          <p:cNvPr id="699" name="Shape 699"/>
          <p:cNvSpPr txBox="1"/>
          <p:nvPr/>
        </p:nvSpPr>
        <p:spPr>
          <a:xfrm>
            <a:off x="959400" y="1954350"/>
            <a:ext cx="7254600" cy="3921600"/>
          </a:xfrm>
          <a:prstGeom prst="rect">
            <a:avLst/>
          </a:prstGeom>
          <a:noFill/>
          <a:ln>
            <a:noFill/>
          </a:ln>
        </p:spPr>
        <p:txBody>
          <a:bodyPr lIns="91425" tIns="91425" rIns="91425" bIns="91425" anchor="t" anchorCtr="0">
            <a:noAutofit/>
          </a:bodyPr>
          <a:lstStyle/>
          <a:p>
            <a:pPr lvl="0">
              <a:spcBef>
                <a:spcPts val="0"/>
              </a:spcBef>
              <a:buNone/>
            </a:pPr>
            <a:endParaRPr/>
          </a:p>
        </p:txBody>
      </p:sp>
      <p:sp>
        <p:nvSpPr>
          <p:cNvPr id="700" name="Shape 700"/>
          <p:cNvSpPr txBox="1"/>
          <p:nvPr/>
        </p:nvSpPr>
        <p:spPr>
          <a:xfrm>
            <a:off x="914550" y="2712050"/>
            <a:ext cx="7344300" cy="3163800"/>
          </a:xfrm>
          <a:prstGeom prst="rect">
            <a:avLst/>
          </a:prstGeom>
          <a:noFill/>
          <a:ln>
            <a:noFill/>
          </a:ln>
        </p:spPr>
        <p:txBody>
          <a:bodyPr lIns="91425" tIns="91425" rIns="91425" bIns="91425" anchor="t" anchorCtr="0">
            <a:noAutofit/>
          </a:bodyPr>
          <a:lstStyle/>
          <a:p>
            <a:pPr lvl="0" rtl="0">
              <a:spcBef>
                <a:spcPts val="0"/>
              </a:spcBef>
              <a:buNone/>
            </a:pPr>
            <a:endParaRPr/>
          </a:p>
        </p:txBody>
      </p:sp>
      <p:sp>
        <p:nvSpPr>
          <p:cNvPr id="701" name="Shape 701"/>
          <p:cNvSpPr txBox="1">
            <a:spLocks noGrp="1"/>
          </p:cNvSpPr>
          <p:nvPr>
            <p:ph type="title"/>
          </p:nvPr>
        </p:nvSpPr>
        <p:spPr>
          <a:xfrm>
            <a:off x="311700" y="247000"/>
            <a:ext cx="8520600" cy="1010400"/>
          </a:xfrm>
          <a:prstGeom prst="rect">
            <a:avLst/>
          </a:prstGeom>
        </p:spPr>
        <p:txBody>
          <a:bodyPr lIns="91425" tIns="91425" rIns="91425" bIns="91425" anchor="t" anchorCtr="0">
            <a:noAutofit/>
          </a:bodyPr>
          <a:lstStyle/>
          <a:p>
            <a:pPr lvl="0">
              <a:spcBef>
                <a:spcPts val="0"/>
              </a:spcBef>
              <a:buNone/>
            </a:pPr>
            <a:r>
              <a:rPr lang="en" sz="4000">
                <a:solidFill>
                  <a:srgbClr val="CC0000"/>
                </a:solidFill>
              </a:rPr>
              <a:t>CS: </a:t>
            </a:r>
            <a:r>
              <a:rPr lang="en" sz="2400">
                <a:solidFill>
                  <a:srgbClr val="CC0000"/>
                </a:solidFill>
              </a:rPr>
              <a:t>Most performance metrics do not follow the same shape of the</a:t>
            </a:r>
          </a:p>
          <a:p>
            <a:pPr lvl="0" rtl="0">
              <a:spcBef>
                <a:spcPts val="0"/>
              </a:spcBef>
              <a:buClr>
                <a:schemeClr val="dk1"/>
              </a:buClr>
              <a:buSzPct val="45833"/>
              <a:buFont typeface="Arial"/>
              <a:buNone/>
            </a:pPr>
            <a:r>
              <a:rPr lang="en" sz="2400">
                <a:solidFill>
                  <a:srgbClr val="CC0000"/>
                </a:solidFill>
              </a:rPr>
              <a:t>distribution in virtual and physical environments.</a:t>
            </a:r>
          </a:p>
        </p:txBody>
      </p:sp>
      <p:pic>
        <p:nvPicPr>
          <p:cNvPr id="702" name="Shape 702" descr="CS_qq-1.png"/>
          <p:cNvPicPr preferRelativeResize="0"/>
          <p:nvPr/>
        </p:nvPicPr>
        <p:blipFill rotWithShape="1">
          <a:blip r:embed="rId3">
            <a:alphaModFix/>
          </a:blip>
          <a:srcRect b="65418"/>
          <a:stretch/>
        </p:blipFill>
        <p:spPr>
          <a:xfrm>
            <a:off x="1104887" y="1877387"/>
            <a:ext cx="6934223" cy="3103226"/>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706"/>
        <p:cNvGrpSpPr/>
        <p:nvPr/>
      </p:nvGrpSpPr>
      <p:grpSpPr>
        <a:xfrm>
          <a:off x="0" y="0"/>
          <a:ext cx="0" cy="0"/>
          <a:chOff x="0" y="0"/>
          <a:chExt cx="0" cy="0"/>
        </a:xfrm>
      </p:grpSpPr>
      <p:sp>
        <p:nvSpPr>
          <p:cNvPr id="707" name="Shape 707"/>
          <p:cNvSpPr txBox="1">
            <a:spLocks noGrp="1"/>
          </p:cNvSpPr>
          <p:nvPr>
            <p:ph type="title"/>
          </p:nvPr>
        </p:nvSpPr>
        <p:spPr>
          <a:xfrm>
            <a:off x="311700" y="247000"/>
            <a:ext cx="8520600" cy="10104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DS2: Heatmap</a:t>
            </a:r>
          </a:p>
        </p:txBody>
      </p:sp>
      <p:sp>
        <p:nvSpPr>
          <p:cNvPr id="708" name="Shape 708"/>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62</a:t>
            </a:fld>
            <a:endParaRPr lang="en"/>
          </a:p>
        </p:txBody>
      </p:sp>
      <p:sp>
        <p:nvSpPr>
          <p:cNvPr id="709" name="Shape 709"/>
          <p:cNvSpPr txBox="1"/>
          <p:nvPr/>
        </p:nvSpPr>
        <p:spPr>
          <a:xfrm>
            <a:off x="959400" y="1954350"/>
            <a:ext cx="7254600" cy="3921600"/>
          </a:xfrm>
          <a:prstGeom prst="rect">
            <a:avLst/>
          </a:prstGeom>
          <a:noFill/>
          <a:ln>
            <a:noFill/>
          </a:ln>
        </p:spPr>
        <p:txBody>
          <a:bodyPr lIns="91425" tIns="91425" rIns="91425" bIns="91425" anchor="t" anchorCtr="0">
            <a:noAutofit/>
          </a:bodyPr>
          <a:lstStyle/>
          <a:p>
            <a:pPr lvl="0">
              <a:spcBef>
                <a:spcPts val="0"/>
              </a:spcBef>
              <a:buNone/>
            </a:pPr>
            <a:endParaRPr/>
          </a:p>
        </p:txBody>
      </p:sp>
      <p:sp>
        <p:nvSpPr>
          <p:cNvPr id="710" name="Shape 710"/>
          <p:cNvSpPr txBox="1"/>
          <p:nvPr/>
        </p:nvSpPr>
        <p:spPr>
          <a:xfrm>
            <a:off x="914550" y="2712050"/>
            <a:ext cx="7344300" cy="3163800"/>
          </a:xfrm>
          <a:prstGeom prst="rect">
            <a:avLst/>
          </a:prstGeom>
          <a:noFill/>
          <a:ln>
            <a:noFill/>
          </a:ln>
        </p:spPr>
        <p:txBody>
          <a:bodyPr lIns="91425" tIns="91425" rIns="91425" bIns="91425" anchor="t" anchorCtr="0">
            <a:noAutofit/>
          </a:bodyPr>
          <a:lstStyle/>
          <a:p>
            <a:pPr lvl="0" rtl="0">
              <a:spcBef>
                <a:spcPts val="0"/>
              </a:spcBef>
              <a:buNone/>
            </a:pPr>
            <a:endParaRPr/>
          </a:p>
        </p:txBody>
      </p:sp>
      <p:pic>
        <p:nvPicPr>
          <p:cNvPr id="711" name="Shape 711" descr="heatmap_DS2-1.png"/>
          <p:cNvPicPr preferRelativeResize="0"/>
          <p:nvPr/>
        </p:nvPicPr>
        <p:blipFill>
          <a:blip r:embed="rId3">
            <a:alphaModFix/>
          </a:blip>
          <a:stretch>
            <a:fillRect/>
          </a:stretch>
        </p:blipFill>
        <p:spPr>
          <a:xfrm>
            <a:off x="0" y="1645225"/>
            <a:ext cx="9144000" cy="4230625"/>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715"/>
        <p:cNvGrpSpPr/>
        <p:nvPr/>
      </p:nvGrpSpPr>
      <p:grpSpPr>
        <a:xfrm>
          <a:off x="0" y="0"/>
          <a:ext cx="0" cy="0"/>
          <a:chOff x="0" y="0"/>
          <a:chExt cx="0" cy="0"/>
        </a:xfrm>
      </p:grpSpPr>
      <p:sp>
        <p:nvSpPr>
          <p:cNvPr id="716" name="Shape 716"/>
          <p:cNvSpPr txBox="1">
            <a:spLocks noGrp="1"/>
          </p:cNvSpPr>
          <p:nvPr>
            <p:ph type="title"/>
          </p:nvPr>
        </p:nvSpPr>
        <p:spPr>
          <a:xfrm>
            <a:off x="311700" y="247000"/>
            <a:ext cx="8520600" cy="1010400"/>
          </a:xfrm>
          <a:prstGeom prst="rect">
            <a:avLst/>
          </a:prstGeom>
        </p:spPr>
        <p:txBody>
          <a:bodyPr lIns="91425" tIns="91425" rIns="91425" bIns="91425" anchor="t" anchorCtr="0">
            <a:noAutofit/>
          </a:bodyPr>
          <a:lstStyle/>
          <a:p>
            <a:pPr lvl="0" rtl="0">
              <a:spcBef>
                <a:spcPts val="0"/>
              </a:spcBef>
              <a:buNone/>
            </a:pPr>
            <a:r>
              <a:rPr lang="en" sz="3800">
                <a:solidFill>
                  <a:srgbClr val="CC0000"/>
                </a:solidFill>
              </a:rPr>
              <a:t>Model Verification</a:t>
            </a:r>
          </a:p>
        </p:txBody>
      </p:sp>
      <p:sp>
        <p:nvSpPr>
          <p:cNvPr id="717" name="Shape 717"/>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63</a:t>
            </a:fld>
            <a:endParaRPr lang="en"/>
          </a:p>
        </p:txBody>
      </p:sp>
      <p:sp>
        <p:nvSpPr>
          <p:cNvPr id="718" name="Shape 718"/>
          <p:cNvSpPr txBox="1"/>
          <p:nvPr/>
        </p:nvSpPr>
        <p:spPr>
          <a:xfrm>
            <a:off x="959400" y="1954350"/>
            <a:ext cx="7254600" cy="3921600"/>
          </a:xfrm>
          <a:prstGeom prst="rect">
            <a:avLst/>
          </a:prstGeom>
          <a:noFill/>
          <a:ln>
            <a:noFill/>
          </a:ln>
        </p:spPr>
        <p:txBody>
          <a:bodyPr lIns="91425" tIns="91425" rIns="91425" bIns="91425" anchor="t" anchorCtr="0">
            <a:noAutofit/>
          </a:bodyPr>
          <a:lstStyle/>
          <a:p>
            <a:pPr lvl="0">
              <a:spcBef>
                <a:spcPts val="0"/>
              </a:spcBef>
              <a:buNone/>
            </a:pPr>
            <a:endParaRPr/>
          </a:p>
        </p:txBody>
      </p:sp>
      <p:sp>
        <p:nvSpPr>
          <p:cNvPr id="719" name="Shape 719"/>
          <p:cNvSpPr txBox="1"/>
          <p:nvPr/>
        </p:nvSpPr>
        <p:spPr>
          <a:xfrm>
            <a:off x="914550" y="2712050"/>
            <a:ext cx="7344300" cy="3163800"/>
          </a:xfrm>
          <a:prstGeom prst="rect">
            <a:avLst/>
          </a:prstGeom>
          <a:noFill/>
          <a:ln>
            <a:noFill/>
          </a:ln>
        </p:spPr>
        <p:txBody>
          <a:bodyPr lIns="91425" tIns="91425" rIns="91425" bIns="91425" anchor="t" anchorCtr="0">
            <a:noAutofit/>
          </a:bodyPr>
          <a:lstStyle/>
          <a:p>
            <a:pPr lvl="0" rtl="0">
              <a:spcBef>
                <a:spcPts val="0"/>
              </a:spcBef>
              <a:buNone/>
            </a:pPr>
            <a:endParaRPr/>
          </a:p>
        </p:txBody>
      </p:sp>
      <p:sp>
        <p:nvSpPr>
          <p:cNvPr id="720" name="Shape 720"/>
          <p:cNvSpPr txBox="1">
            <a:spLocks noGrp="1"/>
          </p:cNvSpPr>
          <p:nvPr>
            <p:ph type="body" idx="1"/>
          </p:nvPr>
        </p:nvSpPr>
        <p:spPr>
          <a:xfrm>
            <a:off x="311700" y="2605149"/>
            <a:ext cx="8520600" cy="3921600"/>
          </a:xfrm>
          <a:prstGeom prst="rect">
            <a:avLst/>
          </a:prstGeom>
        </p:spPr>
        <p:txBody>
          <a:bodyPr lIns="91425" tIns="91425" rIns="91425" bIns="91425" anchor="t" anchorCtr="0">
            <a:noAutofit/>
          </a:bodyPr>
          <a:lstStyle/>
          <a:p>
            <a:pPr marL="457200" marR="0" lvl="0" indent="-419100" algn="l" rtl="0">
              <a:lnSpc>
                <a:spcPct val="115000"/>
              </a:lnSpc>
              <a:spcBef>
                <a:spcPts val="0"/>
              </a:spcBef>
              <a:spcAft>
                <a:spcPts val="1600"/>
              </a:spcAft>
              <a:buClr>
                <a:schemeClr val="dk2"/>
              </a:buClr>
              <a:buSzPct val="100000"/>
              <a:buFont typeface="Arial"/>
            </a:pPr>
            <a:r>
              <a:rPr lang="en" sz="3000"/>
              <a:t>Internal Validation</a:t>
            </a:r>
          </a:p>
          <a:p>
            <a:pPr marL="914400" marR="0" lvl="1" indent="-419100" algn="l" rtl="0">
              <a:lnSpc>
                <a:spcPct val="115000"/>
              </a:lnSpc>
              <a:spcBef>
                <a:spcPts val="0"/>
              </a:spcBef>
              <a:spcAft>
                <a:spcPts val="1600"/>
              </a:spcAft>
              <a:buSzPct val="100000"/>
            </a:pPr>
            <a:r>
              <a:rPr lang="en" sz="3000"/>
              <a:t>Ten-fold Cross validation</a:t>
            </a:r>
          </a:p>
          <a:p>
            <a:pPr marR="0" lvl="0" algn="l" rtl="0">
              <a:lnSpc>
                <a:spcPct val="115000"/>
              </a:lnSpc>
              <a:spcBef>
                <a:spcPts val="0"/>
              </a:spcBef>
              <a:spcAft>
                <a:spcPts val="1600"/>
              </a:spcAft>
              <a:buNone/>
            </a:pPr>
            <a:endParaRPr sz="3000"/>
          </a:p>
          <a:p>
            <a:pPr marR="0" lvl="0" algn="l" rtl="0">
              <a:lnSpc>
                <a:spcPct val="115000"/>
              </a:lnSpc>
              <a:spcBef>
                <a:spcPts val="0"/>
              </a:spcBef>
              <a:spcAft>
                <a:spcPts val="1600"/>
              </a:spcAft>
              <a:buNone/>
            </a:pPr>
            <a:endParaRPr sz="3000"/>
          </a:p>
          <a:p>
            <a:pPr marR="0" lvl="0" algn="l" rtl="0">
              <a:lnSpc>
                <a:spcPct val="115000"/>
              </a:lnSpc>
              <a:spcBef>
                <a:spcPts val="0"/>
              </a:spcBef>
              <a:spcAft>
                <a:spcPts val="1600"/>
              </a:spcAft>
              <a:buNone/>
            </a:pPr>
            <a:endParaRPr sz="3000"/>
          </a:p>
          <a:p>
            <a:pPr marR="0" lvl="0" algn="l" rtl="0">
              <a:lnSpc>
                <a:spcPct val="115000"/>
              </a:lnSpc>
              <a:spcBef>
                <a:spcPts val="0"/>
              </a:spcBef>
              <a:spcAft>
                <a:spcPts val="1600"/>
              </a:spcAft>
              <a:buNone/>
            </a:pPr>
            <a:endParaRPr sz="3000"/>
          </a:p>
        </p:txBody>
      </p:sp>
      <p:pic>
        <p:nvPicPr>
          <p:cNvPr id="721" name="Shape 721"/>
          <p:cNvPicPr preferRelativeResize="0"/>
          <p:nvPr/>
        </p:nvPicPr>
        <p:blipFill>
          <a:blip r:embed="rId3">
            <a:alphaModFix/>
          </a:blip>
          <a:stretch>
            <a:fillRect/>
          </a:stretch>
        </p:blipFill>
        <p:spPr>
          <a:xfrm>
            <a:off x="7212495" y="136049"/>
            <a:ext cx="1754250" cy="1818298"/>
          </a:xfrm>
          <a:prstGeom prst="rect">
            <a:avLst/>
          </a:prstGeom>
          <a:noFill/>
          <a:ln>
            <a:noFill/>
          </a:ln>
        </p:spPr>
      </p:pic>
      <p:sp>
        <p:nvSpPr>
          <p:cNvPr id="722" name="Shape 722"/>
          <p:cNvSpPr/>
          <p:nvPr/>
        </p:nvSpPr>
        <p:spPr>
          <a:xfrm>
            <a:off x="8214000" y="1301625"/>
            <a:ext cx="633600" cy="524700"/>
          </a:xfrm>
          <a:prstGeom prst="rect">
            <a:avLst/>
          </a:prstGeom>
          <a:noFill/>
          <a:ln w="1905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aphicFrame>
        <p:nvGraphicFramePr>
          <p:cNvPr id="723" name="Shape 723"/>
          <p:cNvGraphicFramePr/>
          <p:nvPr/>
        </p:nvGraphicFramePr>
        <p:xfrm>
          <a:off x="967150" y="3870125"/>
          <a:ext cx="7239100" cy="1981049"/>
        </p:xfrm>
        <a:graphic>
          <a:graphicData uri="http://schemas.openxmlformats.org/drawingml/2006/table">
            <a:tbl>
              <a:tblPr>
                <a:noFill/>
                <a:tableStyleId>{F85390F1-6ABE-4E57-A07A-B93CD0E74D6F}</a:tableStyleId>
              </a:tblPr>
              <a:tblGrid>
                <a:gridCol w="658100"/>
                <a:gridCol w="658100"/>
                <a:gridCol w="658100"/>
                <a:gridCol w="658100"/>
                <a:gridCol w="658100"/>
                <a:gridCol w="658100"/>
                <a:gridCol w="658100"/>
                <a:gridCol w="658100"/>
                <a:gridCol w="658100"/>
                <a:gridCol w="658100"/>
                <a:gridCol w="658100"/>
              </a:tblGrid>
              <a:tr h="381000">
                <a:tc>
                  <a:txBody>
                    <a:bodyPr/>
                    <a:lstStyle/>
                    <a:p>
                      <a:pPr lvl="0">
                        <a:spcBef>
                          <a:spcPts val="0"/>
                        </a:spcBef>
                        <a:buNone/>
                      </a:pPr>
                      <a:r>
                        <a:rPr lang="en"/>
                        <a:t>k=1</a:t>
                      </a:r>
                    </a:p>
                  </a:txBody>
                  <a:tcPr marL="91425" marR="91425" marT="91425" marB="91425"/>
                </a:tc>
                <a:tc>
                  <a:txBody>
                    <a:bodyPr/>
                    <a:lstStyle/>
                    <a:p>
                      <a:pPr lvl="0">
                        <a:spcBef>
                          <a:spcPts val="0"/>
                        </a:spcBef>
                        <a:buNone/>
                      </a:pPr>
                      <a:r>
                        <a:rPr lang="en"/>
                        <a:t>Test</a:t>
                      </a:r>
                    </a:p>
                  </a:txBody>
                  <a:tcPr marL="91425" marR="91425" marT="91425" marB="91425">
                    <a:lnB w="9525" cap="flat" cmpd="sng">
                      <a:solidFill>
                        <a:srgbClr val="9E9E9E"/>
                      </a:solidFill>
                      <a:prstDash val="solid"/>
                      <a:round/>
                      <a:headEnd type="none" w="med" len="med"/>
                      <a:tailEnd type="none" w="med" len="med"/>
                    </a:lnB>
                    <a:solidFill>
                      <a:srgbClr val="FFFF00"/>
                    </a:solidFill>
                  </a:tcPr>
                </a:tc>
                <a:tc>
                  <a:txBody>
                    <a:bodyPr/>
                    <a:lstStyle/>
                    <a:p>
                      <a:pPr lvl="0">
                        <a:spcBef>
                          <a:spcPts val="0"/>
                        </a:spcBef>
                        <a:buNone/>
                      </a:pPr>
                      <a:r>
                        <a:rPr lang="en"/>
                        <a:t>Train</a:t>
                      </a:r>
                    </a:p>
                  </a:txBody>
                  <a:tcPr marL="91425" marR="91425" marT="91425" marB="91425">
                    <a:lnB w="9525" cap="flat" cmpd="sng">
                      <a:solidFill>
                        <a:srgbClr val="9E9E9E"/>
                      </a:solidFill>
                      <a:prstDash val="solid"/>
                      <a:round/>
                      <a:headEnd type="none" w="med" len="med"/>
                      <a:tailEnd type="none" w="med" len="med"/>
                    </a:lnB>
                    <a:solidFill>
                      <a:srgbClr val="B6D7A8"/>
                    </a:solidFill>
                  </a:tcPr>
                </a:tc>
                <a:tc>
                  <a:txBody>
                    <a:bodyPr/>
                    <a:lstStyle/>
                    <a:p>
                      <a:pPr lvl="0">
                        <a:spcBef>
                          <a:spcPts val="0"/>
                        </a:spcBef>
                        <a:buNone/>
                      </a:pPr>
                      <a:r>
                        <a:rPr lang="en"/>
                        <a:t>Train</a:t>
                      </a:r>
                    </a:p>
                  </a:txBody>
                  <a:tcPr marL="91425" marR="91425" marT="91425" marB="91425">
                    <a:lnB w="9525" cap="flat" cmpd="sng">
                      <a:solidFill>
                        <a:srgbClr val="9E9E9E"/>
                      </a:solidFill>
                      <a:prstDash val="solid"/>
                      <a:round/>
                      <a:headEnd type="none" w="med" len="med"/>
                      <a:tailEnd type="none" w="med" len="med"/>
                    </a:lnB>
                    <a:solidFill>
                      <a:srgbClr val="B6D7A8"/>
                    </a:solidFill>
                  </a:tcPr>
                </a:tc>
                <a:tc>
                  <a:txBody>
                    <a:bodyPr/>
                    <a:lstStyle/>
                    <a:p>
                      <a:pPr lvl="0">
                        <a:spcBef>
                          <a:spcPts val="0"/>
                        </a:spcBef>
                        <a:buNone/>
                      </a:pPr>
                      <a:r>
                        <a:rPr lang="en"/>
                        <a:t>Train</a:t>
                      </a:r>
                    </a:p>
                  </a:txBody>
                  <a:tcPr marL="91425" marR="91425" marT="91425" marB="91425">
                    <a:lnB w="9525" cap="flat" cmpd="sng">
                      <a:solidFill>
                        <a:srgbClr val="9E9E9E"/>
                      </a:solidFill>
                      <a:prstDash val="solid"/>
                      <a:round/>
                      <a:headEnd type="none" w="med" len="med"/>
                      <a:tailEnd type="none" w="med" len="med"/>
                    </a:lnB>
                    <a:solidFill>
                      <a:srgbClr val="B6D7A8"/>
                    </a:solidFill>
                  </a:tcPr>
                </a:tc>
                <a:tc>
                  <a:txBody>
                    <a:bodyPr/>
                    <a:lstStyle/>
                    <a:p>
                      <a:pPr lvl="0">
                        <a:spcBef>
                          <a:spcPts val="0"/>
                        </a:spcBef>
                        <a:buNone/>
                      </a:pPr>
                      <a:r>
                        <a:rPr lang="en"/>
                        <a:t>Train</a:t>
                      </a:r>
                    </a:p>
                  </a:txBody>
                  <a:tcPr marL="91425" marR="91425" marT="91425" marB="91425">
                    <a:lnB w="9525" cap="flat" cmpd="sng">
                      <a:solidFill>
                        <a:srgbClr val="9E9E9E"/>
                      </a:solidFill>
                      <a:prstDash val="solid"/>
                      <a:round/>
                      <a:headEnd type="none" w="med" len="med"/>
                      <a:tailEnd type="none" w="med" len="med"/>
                    </a:lnB>
                    <a:solidFill>
                      <a:srgbClr val="B6D7A8"/>
                    </a:solidFill>
                  </a:tcPr>
                </a:tc>
                <a:tc>
                  <a:txBody>
                    <a:bodyPr/>
                    <a:lstStyle/>
                    <a:p>
                      <a:pPr lvl="0">
                        <a:spcBef>
                          <a:spcPts val="0"/>
                        </a:spcBef>
                        <a:buNone/>
                      </a:pPr>
                      <a:r>
                        <a:rPr lang="en"/>
                        <a:t>Train</a:t>
                      </a:r>
                    </a:p>
                  </a:txBody>
                  <a:tcPr marL="91425" marR="91425" marT="91425" marB="91425">
                    <a:lnB w="9525" cap="flat" cmpd="sng">
                      <a:solidFill>
                        <a:srgbClr val="9E9E9E"/>
                      </a:solidFill>
                      <a:prstDash val="solid"/>
                      <a:round/>
                      <a:headEnd type="none" w="med" len="med"/>
                      <a:tailEnd type="none" w="med" len="med"/>
                    </a:lnB>
                    <a:solidFill>
                      <a:srgbClr val="B6D7A8"/>
                    </a:solidFill>
                  </a:tcPr>
                </a:tc>
                <a:tc>
                  <a:txBody>
                    <a:bodyPr/>
                    <a:lstStyle/>
                    <a:p>
                      <a:pPr lvl="0">
                        <a:spcBef>
                          <a:spcPts val="0"/>
                        </a:spcBef>
                        <a:buNone/>
                      </a:pPr>
                      <a:r>
                        <a:rPr lang="en"/>
                        <a:t>Train</a:t>
                      </a:r>
                    </a:p>
                  </a:txBody>
                  <a:tcPr marL="91425" marR="91425" marT="91425" marB="91425">
                    <a:lnB w="9525" cap="flat" cmpd="sng">
                      <a:solidFill>
                        <a:srgbClr val="9E9E9E"/>
                      </a:solidFill>
                      <a:prstDash val="solid"/>
                      <a:round/>
                      <a:headEnd type="none" w="med" len="med"/>
                      <a:tailEnd type="none" w="med" len="med"/>
                    </a:lnB>
                    <a:solidFill>
                      <a:srgbClr val="B6D7A8"/>
                    </a:solidFill>
                  </a:tcPr>
                </a:tc>
                <a:tc>
                  <a:txBody>
                    <a:bodyPr/>
                    <a:lstStyle/>
                    <a:p>
                      <a:pPr lvl="0">
                        <a:spcBef>
                          <a:spcPts val="0"/>
                        </a:spcBef>
                        <a:buNone/>
                      </a:pPr>
                      <a:r>
                        <a:rPr lang="en"/>
                        <a:t>Train</a:t>
                      </a:r>
                    </a:p>
                  </a:txBody>
                  <a:tcPr marL="91425" marR="91425" marT="91425" marB="91425">
                    <a:lnB w="9525" cap="flat" cmpd="sng">
                      <a:solidFill>
                        <a:srgbClr val="9E9E9E"/>
                      </a:solidFill>
                      <a:prstDash val="solid"/>
                      <a:round/>
                      <a:headEnd type="none" w="med" len="med"/>
                      <a:tailEnd type="none" w="med" len="med"/>
                    </a:lnB>
                    <a:solidFill>
                      <a:srgbClr val="B6D7A8"/>
                    </a:solidFill>
                  </a:tcPr>
                </a:tc>
                <a:tc>
                  <a:txBody>
                    <a:bodyPr/>
                    <a:lstStyle/>
                    <a:p>
                      <a:pPr lvl="0">
                        <a:spcBef>
                          <a:spcPts val="0"/>
                        </a:spcBef>
                        <a:buNone/>
                      </a:pPr>
                      <a:r>
                        <a:rPr lang="en"/>
                        <a:t>Train</a:t>
                      </a:r>
                    </a:p>
                  </a:txBody>
                  <a:tcPr marL="91425" marR="91425" marT="91425" marB="91425">
                    <a:lnB w="9525" cap="flat" cmpd="sng">
                      <a:solidFill>
                        <a:srgbClr val="9E9E9E"/>
                      </a:solidFill>
                      <a:prstDash val="solid"/>
                      <a:round/>
                      <a:headEnd type="none" w="med" len="med"/>
                      <a:tailEnd type="none" w="med" len="med"/>
                    </a:lnB>
                    <a:solidFill>
                      <a:srgbClr val="B6D7A8"/>
                    </a:solidFill>
                  </a:tcPr>
                </a:tc>
                <a:tc>
                  <a:txBody>
                    <a:bodyPr/>
                    <a:lstStyle/>
                    <a:p>
                      <a:pPr lvl="0">
                        <a:spcBef>
                          <a:spcPts val="0"/>
                        </a:spcBef>
                        <a:buNone/>
                      </a:pPr>
                      <a:r>
                        <a:rPr lang="en"/>
                        <a:t>Train</a:t>
                      </a:r>
                    </a:p>
                  </a:txBody>
                  <a:tcPr marL="91425" marR="91425" marT="91425" marB="91425">
                    <a:lnB w="9525" cap="flat" cmpd="sng">
                      <a:solidFill>
                        <a:srgbClr val="9E9E9E"/>
                      </a:solidFill>
                      <a:prstDash val="solid"/>
                      <a:round/>
                      <a:headEnd type="none" w="med" len="med"/>
                      <a:tailEnd type="none" w="med" len="med"/>
                    </a:lnB>
                    <a:solidFill>
                      <a:srgbClr val="B6D7A8"/>
                    </a:solidFill>
                  </a:tcPr>
                </a:tc>
              </a:tr>
              <a:tr h="381000">
                <a:tc>
                  <a:txBody>
                    <a:bodyPr/>
                    <a:lstStyle/>
                    <a:p>
                      <a:pPr lvl="0">
                        <a:spcBef>
                          <a:spcPts val="0"/>
                        </a:spcBef>
                        <a:buNone/>
                      </a:pPr>
                      <a:r>
                        <a:rPr lang="en">
                          <a:solidFill>
                            <a:schemeClr val="dk1"/>
                          </a:solidFill>
                        </a:rPr>
                        <a:t>k=2</a:t>
                      </a:r>
                    </a:p>
                  </a:txBody>
                  <a:tcPr marL="91425" marR="91425" marT="91425" marB="91425">
                    <a:lnR w="9525" cap="flat" cmpd="sng">
                      <a:solidFill>
                        <a:srgbClr val="9E9E9E"/>
                      </a:solidFill>
                      <a:prstDash val="solid"/>
                      <a:round/>
                      <a:headEnd type="none" w="med" len="med"/>
                      <a:tailEnd type="none" w="med" len="med"/>
                    </a:lnR>
                  </a:tcPr>
                </a:tc>
                <a:tc>
                  <a:txBody>
                    <a:bodyPr/>
                    <a:lstStyle/>
                    <a:p>
                      <a:pPr lvl="0" rtl="0">
                        <a:spcBef>
                          <a:spcPts val="0"/>
                        </a:spcBef>
                        <a:buNone/>
                      </a:pPr>
                      <a:r>
                        <a:rPr lang="en"/>
                        <a:t>Train</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c>
                  <a:txBody>
                    <a:bodyPr/>
                    <a:lstStyle/>
                    <a:p>
                      <a:pPr lvl="0" rtl="0">
                        <a:spcBef>
                          <a:spcPts val="0"/>
                        </a:spcBef>
                        <a:buNone/>
                      </a:pPr>
                      <a:r>
                        <a:rPr lang="en">
                          <a:solidFill>
                            <a:schemeClr val="dk1"/>
                          </a:solidFill>
                        </a:rPr>
                        <a:t>Test</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FFFF00"/>
                    </a:solidFill>
                  </a:tcPr>
                </a:tc>
                <a:tc>
                  <a:txBody>
                    <a:bodyPr/>
                    <a:lstStyle/>
                    <a:p>
                      <a:pPr lvl="0" rtl="0">
                        <a:spcBef>
                          <a:spcPts val="0"/>
                        </a:spcBef>
                        <a:buNone/>
                      </a:pPr>
                      <a:r>
                        <a:rPr lang="en"/>
                        <a:t>Train</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c>
                  <a:txBody>
                    <a:bodyPr/>
                    <a:lstStyle/>
                    <a:p>
                      <a:pPr lvl="0" rtl="0">
                        <a:spcBef>
                          <a:spcPts val="0"/>
                        </a:spcBef>
                        <a:buNone/>
                      </a:pPr>
                      <a:r>
                        <a:rPr lang="en"/>
                        <a:t>Train</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c>
                  <a:txBody>
                    <a:bodyPr/>
                    <a:lstStyle/>
                    <a:p>
                      <a:pPr lvl="0" rtl="0">
                        <a:spcBef>
                          <a:spcPts val="0"/>
                        </a:spcBef>
                        <a:buNone/>
                      </a:pPr>
                      <a:r>
                        <a:rPr lang="en"/>
                        <a:t>Train</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c>
                  <a:txBody>
                    <a:bodyPr/>
                    <a:lstStyle/>
                    <a:p>
                      <a:pPr lvl="0" rtl="0">
                        <a:spcBef>
                          <a:spcPts val="0"/>
                        </a:spcBef>
                        <a:buNone/>
                      </a:pPr>
                      <a:r>
                        <a:rPr lang="en"/>
                        <a:t>Train</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c>
                  <a:txBody>
                    <a:bodyPr/>
                    <a:lstStyle/>
                    <a:p>
                      <a:pPr lvl="0" rtl="0">
                        <a:spcBef>
                          <a:spcPts val="0"/>
                        </a:spcBef>
                        <a:buNone/>
                      </a:pPr>
                      <a:r>
                        <a:rPr lang="en"/>
                        <a:t>Train</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c>
                  <a:txBody>
                    <a:bodyPr/>
                    <a:lstStyle/>
                    <a:p>
                      <a:pPr lvl="0" rtl="0">
                        <a:spcBef>
                          <a:spcPts val="0"/>
                        </a:spcBef>
                        <a:buNone/>
                      </a:pPr>
                      <a:r>
                        <a:rPr lang="en"/>
                        <a:t>Train</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c>
                  <a:txBody>
                    <a:bodyPr/>
                    <a:lstStyle/>
                    <a:p>
                      <a:pPr lvl="0" rtl="0">
                        <a:spcBef>
                          <a:spcPts val="0"/>
                        </a:spcBef>
                        <a:buNone/>
                      </a:pPr>
                      <a:r>
                        <a:rPr lang="en"/>
                        <a:t>Train</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c>
                  <a:txBody>
                    <a:bodyPr/>
                    <a:lstStyle/>
                    <a:p>
                      <a:pPr lvl="0" rtl="0">
                        <a:spcBef>
                          <a:spcPts val="0"/>
                        </a:spcBef>
                        <a:buNone/>
                      </a:pPr>
                      <a:r>
                        <a:rPr lang="en"/>
                        <a:t>Train</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r>
              <a:tr h="381000">
                <a:tc>
                  <a:txBody>
                    <a:bodyPr/>
                    <a:lstStyle/>
                    <a:p>
                      <a:pPr lvl="0">
                        <a:spcBef>
                          <a:spcPts val="0"/>
                        </a:spcBef>
                        <a:buNone/>
                      </a:pPr>
                      <a:r>
                        <a:rPr lang="en">
                          <a:solidFill>
                            <a:schemeClr val="dk1"/>
                          </a:solidFill>
                        </a:rPr>
                        <a:t>k=3</a:t>
                      </a:r>
                    </a:p>
                  </a:txBody>
                  <a:tcPr marL="91425" marR="91425" marT="91425" marB="91425">
                    <a:lnR w="9525" cap="flat" cmpd="sng">
                      <a:solidFill>
                        <a:srgbClr val="9E9E9E"/>
                      </a:solidFill>
                      <a:prstDash val="solid"/>
                      <a:round/>
                      <a:headEnd type="none" w="med" len="med"/>
                      <a:tailEnd type="none" w="med" len="med"/>
                    </a:lnR>
                  </a:tcPr>
                </a:tc>
                <a:tc>
                  <a:txBody>
                    <a:bodyPr/>
                    <a:lstStyle/>
                    <a:p>
                      <a:pPr lvl="0" rtl="0">
                        <a:spcBef>
                          <a:spcPts val="0"/>
                        </a:spcBef>
                        <a:buNone/>
                      </a:pPr>
                      <a:r>
                        <a:rPr lang="en"/>
                        <a:t>Train</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c>
                  <a:txBody>
                    <a:bodyPr/>
                    <a:lstStyle/>
                    <a:p>
                      <a:pPr lvl="0" rtl="0">
                        <a:spcBef>
                          <a:spcPts val="0"/>
                        </a:spcBef>
                        <a:buNone/>
                      </a:pPr>
                      <a:r>
                        <a:rPr lang="en"/>
                        <a:t>Train</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c>
                  <a:txBody>
                    <a:bodyPr/>
                    <a:lstStyle/>
                    <a:p>
                      <a:pPr lvl="0" rtl="0">
                        <a:spcBef>
                          <a:spcPts val="0"/>
                        </a:spcBef>
                        <a:buNone/>
                      </a:pPr>
                      <a:r>
                        <a:rPr lang="en">
                          <a:solidFill>
                            <a:schemeClr val="dk1"/>
                          </a:solidFill>
                        </a:rPr>
                        <a:t>Test</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FFFF00"/>
                    </a:solidFill>
                  </a:tcPr>
                </a:tc>
                <a:tc>
                  <a:txBody>
                    <a:bodyPr/>
                    <a:lstStyle/>
                    <a:p>
                      <a:pPr lvl="0" rtl="0">
                        <a:spcBef>
                          <a:spcPts val="0"/>
                        </a:spcBef>
                        <a:buNone/>
                      </a:pPr>
                      <a:r>
                        <a:rPr lang="en"/>
                        <a:t>Train</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c>
                  <a:txBody>
                    <a:bodyPr/>
                    <a:lstStyle/>
                    <a:p>
                      <a:pPr lvl="0" rtl="0">
                        <a:spcBef>
                          <a:spcPts val="0"/>
                        </a:spcBef>
                        <a:buNone/>
                      </a:pPr>
                      <a:r>
                        <a:rPr lang="en"/>
                        <a:t>Train</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c>
                  <a:txBody>
                    <a:bodyPr/>
                    <a:lstStyle/>
                    <a:p>
                      <a:pPr lvl="0" rtl="0">
                        <a:spcBef>
                          <a:spcPts val="0"/>
                        </a:spcBef>
                        <a:buNone/>
                      </a:pPr>
                      <a:r>
                        <a:rPr lang="en"/>
                        <a:t>Train</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c>
                  <a:txBody>
                    <a:bodyPr/>
                    <a:lstStyle/>
                    <a:p>
                      <a:pPr lvl="0" rtl="0">
                        <a:spcBef>
                          <a:spcPts val="0"/>
                        </a:spcBef>
                        <a:buNone/>
                      </a:pPr>
                      <a:r>
                        <a:rPr lang="en"/>
                        <a:t>Train</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c>
                  <a:txBody>
                    <a:bodyPr/>
                    <a:lstStyle/>
                    <a:p>
                      <a:pPr lvl="0" rtl="0">
                        <a:spcBef>
                          <a:spcPts val="0"/>
                        </a:spcBef>
                        <a:buNone/>
                      </a:pPr>
                      <a:r>
                        <a:rPr lang="en"/>
                        <a:t>Train</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c>
                  <a:txBody>
                    <a:bodyPr/>
                    <a:lstStyle/>
                    <a:p>
                      <a:pPr lvl="0" rtl="0">
                        <a:spcBef>
                          <a:spcPts val="0"/>
                        </a:spcBef>
                        <a:buNone/>
                      </a:pPr>
                      <a:r>
                        <a:rPr lang="en"/>
                        <a:t>Train</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c>
                  <a:txBody>
                    <a:bodyPr/>
                    <a:lstStyle/>
                    <a:p>
                      <a:pPr lvl="0" rtl="0">
                        <a:spcBef>
                          <a:spcPts val="0"/>
                        </a:spcBef>
                        <a:buNone/>
                      </a:pPr>
                      <a:r>
                        <a:rPr lang="en"/>
                        <a:t>Train</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r>
              <a:tr h="381000">
                <a:tc>
                  <a:txBody>
                    <a:bodyPr/>
                    <a:lstStyle/>
                    <a:p>
                      <a:pPr lvl="0">
                        <a:spcBef>
                          <a:spcPts val="0"/>
                        </a:spcBef>
                        <a:buNone/>
                      </a:pPr>
                      <a:r>
                        <a:rPr lang="en">
                          <a:solidFill>
                            <a:schemeClr val="dk1"/>
                          </a:solidFill>
                        </a:rPr>
                        <a:t>...</a:t>
                      </a:r>
                    </a:p>
                  </a:txBody>
                  <a:tcPr marL="91425" marR="91425" marT="91425" marB="91425">
                    <a:lnR w="9525" cap="flat" cmpd="sng">
                      <a:solidFill>
                        <a:srgbClr val="9E9E9E"/>
                      </a:solidFill>
                      <a:prstDash val="solid"/>
                      <a:round/>
                      <a:headEnd type="none" w="med" len="med"/>
                      <a:tailEnd type="none" w="med" len="med"/>
                    </a:lnR>
                  </a:tcPr>
                </a:tc>
                <a:tc>
                  <a:txBody>
                    <a:bodyPr/>
                    <a:lstStyle/>
                    <a:p>
                      <a:pPr lvl="0" rtl="0">
                        <a:spcBef>
                          <a:spcPts val="0"/>
                        </a:spcBef>
                        <a:buNone/>
                      </a:pPr>
                      <a:r>
                        <a:rPr lang="en"/>
                        <a:t>...</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c>
                  <a:txBody>
                    <a:bodyPr/>
                    <a:lstStyle/>
                    <a:p>
                      <a:pPr lvl="0" rtl="0">
                        <a:spcBef>
                          <a:spcPts val="0"/>
                        </a:spcBef>
                        <a:buNone/>
                      </a:pPr>
                      <a:r>
                        <a:rPr lang="en"/>
                        <a:t>...</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c>
                  <a:txBody>
                    <a:bodyPr/>
                    <a:lstStyle/>
                    <a:p>
                      <a:pPr lvl="0" rtl="0">
                        <a:spcBef>
                          <a:spcPts val="0"/>
                        </a:spcBef>
                        <a:buNone/>
                      </a:pPr>
                      <a:r>
                        <a:rPr lang="en"/>
                        <a:t>...</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c>
                  <a:txBody>
                    <a:bodyPr/>
                    <a:lstStyle/>
                    <a:p>
                      <a:pPr lvl="0" rtl="0">
                        <a:spcBef>
                          <a:spcPts val="0"/>
                        </a:spcBef>
                        <a:buNone/>
                      </a:pPr>
                      <a:r>
                        <a:rPr lang="en">
                          <a:solidFill>
                            <a:schemeClr val="dk1"/>
                          </a:solidFill>
                        </a:rPr>
                        <a:t>...</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c>
                  <a:txBody>
                    <a:bodyPr/>
                    <a:lstStyle/>
                    <a:p>
                      <a:pPr lvl="0" rtl="0">
                        <a:spcBef>
                          <a:spcPts val="0"/>
                        </a:spcBef>
                        <a:buNone/>
                      </a:pPr>
                      <a:r>
                        <a:rPr lang="en"/>
                        <a:t>...</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c>
                  <a:txBody>
                    <a:bodyPr/>
                    <a:lstStyle/>
                    <a:p>
                      <a:pPr lvl="0" rtl="0">
                        <a:spcBef>
                          <a:spcPts val="0"/>
                        </a:spcBef>
                        <a:buNone/>
                      </a:pPr>
                      <a:r>
                        <a:rPr lang="en"/>
                        <a:t>...</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c>
                  <a:txBody>
                    <a:bodyPr/>
                    <a:lstStyle/>
                    <a:p>
                      <a:pPr lvl="0" rtl="0">
                        <a:spcBef>
                          <a:spcPts val="0"/>
                        </a:spcBef>
                        <a:buNone/>
                      </a:pPr>
                      <a:r>
                        <a:rPr lang="en"/>
                        <a:t>...</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c>
                  <a:txBody>
                    <a:bodyPr/>
                    <a:lstStyle/>
                    <a:p>
                      <a:pPr lvl="0" rtl="0">
                        <a:spcBef>
                          <a:spcPts val="0"/>
                        </a:spcBef>
                        <a:buNone/>
                      </a:pPr>
                      <a:r>
                        <a:rPr lang="en"/>
                        <a:t>...</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c>
                  <a:txBody>
                    <a:bodyPr/>
                    <a:lstStyle/>
                    <a:p>
                      <a:pPr lvl="0" rtl="0">
                        <a:spcBef>
                          <a:spcPts val="0"/>
                        </a:spcBef>
                        <a:buNone/>
                      </a:pPr>
                      <a:r>
                        <a:rPr lang="en"/>
                        <a:t>...</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c>
                  <a:txBody>
                    <a:bodyPr/>
                    <a:lstStyle/>
                    <a:p>
                      <a:pPr lvl="0" rtl="0">
                        <a:spcBef>
                          <a:spcPts val="0"/>
                        </a:spcBef>
                        <a:buNone/>
                      </a:pPr>
                      <a:r>
                        <a:rPr lang="en"/>
                        <a:t>...</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r>
              <a:tr h="381000">
                <a:tc>
                  <a:txBody>
                    <a:bodyPr/>
                    <a:lstStyle/>
                    <a:p>
                      <a:pPr lvl="0">
                        <a:spcBef>
                          <a:spcPts val="0"/>
                        </a:spcBef>
                        <a:buNone/>
                      </a:pPr>
                      <a:r>
                        <a:rPr lang="en">
                          <a:solidFill>
                            <a:schemeClr val="dk1"/>
                          </a:solidFill>
                        </a:rPr>
                        <a:t>k=10</a:t>
                      </a:r>
                    </a:p>
                  </a:txBody>
                  <a:tcPr marL="91425" marR="91425" marT="91425" marB="91425">
                    <a:lnR w="9525" cap="flat" cmpd="sng">
                      <a:solidFill>
                        <a:srgbClr val="9E9E9E"/>
                      </a:solidFill>
                      <a:prstDash val="solid"/>
                      <a:round/>
                      <a:headEnd type="none" w="med" len="med"/>
                      <a:tailEnd type="none" w="med" len="med"/>
                    </a:lnR>
                  </a:tcPr>
                </a:tc>
                <a:tc>
                  <a:txBody>
                    <a:bodyPr/>
                    <a:lstStyle/>
                    <a:p>
                      <a:pPr lvl="0" rtl="0">
                        <a:spcBef>
                          <a:spcPts val="0"/>
                        </a:spcBef>
                        <a:buNone/>
                      </a:pPr>
                      <a:r>
                        <a:rPr lang="en"/>
                        <a:t>Train</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c>
                  <a:txBody>
                    <a:bodyPr/>
                    <a:lstStyle/>
                    <a:p>
                      <a:pPr lvl="0" rtl="0">
                        <a:spcBef>
                          <a:spcPts val="0"/>
                        </a:spcBef>
                        <a:buNone/>
                      </a:pPr>
                      <a:r>
                        <a:rPr lang="en"/>
                        <a:t>Train</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c>
                  <a:txBody>
                    <a:bodyPr/>
                    <a:lstStyle/>
                    <a:p>
                      <a:pPr lvl="0" rtl="0">
                        <a:spcBef>
                          <a:spcPts val="0"/>
                        </a:spcBef>
                        <a:buNone/>
                      </a:pPr>
                      <a:r>
                        <a:rPr lang="en"/>
                        <a:t>Train</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c>
                  <a:txBody>
                    <a:bodyPr/>
                    <a:lstStyle/>
                    <a:p>
                      <a:pPr lvl="0" rtl="0">
                        <a:spcBef>
                          <a:spcPts val="0"/>
                        </a:spcBef>
                        <a:buNone/>
                      </a:pPr>
                      <a:r>
                        <a:rPr lang="en"/>
                        <a:t>Train</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c>
                  <a:txBody>
                    <a:bodyPr/>
                    <a:lstStyle/>
                    <a:p>
                      <a:pPr lvl="0" rtl="0">
                        <a:spcBef>
                          <a:spcPts val="0"/>
                        </a:spcBef>
                        <a:buNone/>
                      </a:pPr>
                      <a:r>
                        <a:rPr lang="en">
                          <a:solidFill>
                            <a:schemeClr val="dk1"/>
                          </a:solidFill>
                        </a:rPr>
                        <a:t>Train</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c>
                  <a:txBody>
                    <a:bodyPr/>
                    <a:lstStyle/>
                    <a:p>
                      <a:pPr lvl="0" rtl="0">
                        <a:spcBef>
                          <a:spcPts val="0"/>
                        </a:spcBef>
                        <a:buNone/>
                      </a:pPr>
                      <a:r>
                        <a:rPr lang="en"/>
                        <a:t>Train</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c>
                  <a:txBody>
                    <a:bodyPr/>
                    <a:lstStyle/>
                    <a:p>
                      <a:pPr lvl="0" rtl="0">
                        <a:spcBef>
                          <a:spcPts val="0"/>
                        </a:spcBef>
                        <a:buNone/>
                      </a:pPr>
                      <a:r>
                        <a:rPr lang="en"/>
                        <a:t>Train</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c>
                  <a:txBody>
                    <a:bodyPr/>
                    <a:lstStyle/>
                    <a:p>
                      <a:pPr lvl="0" rtl="0">
                        <a:spcBef>
                          <a:spcPts val="0"/>
                        </a:spcBef>
                        <a:buNone/>
                      </a:pPr>
                      <a:r>
                        <a:rPr lang="en"/>
                        <a:t>Train</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c>
                  <a:txBody>
                    <a:bodyPr/>
                    <a:lstStyle/>
                    <a:p>
                      <a:pPr lvl="0" rtl="0">
                        <a:spcBef>
                          <a:spcPts val="0"/>
                        </a:spcBef>
                        <a:buNone/>
                      </a:pPr>
                      <a:r>
                        <a:rPr lang="en"/>
                        <a:t>Train</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c>
                  <a:txBody>
                    <a:bodyPr/>
                    <a:lstStyle/>
                    <a:p>
                      <a:pPr lvl="0" rtl="0">
                        <a:spcBef>
                          <a:spcPts val="0"/>
                        </a:spcBef>
                        <a:buNone/>
                      </a:pPr>
                      <a:r>
                        <a:rPr lang="en"/>
                        <a:t>Test</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FFFF00"/>
                    </a:solidFill>
                  </a:tcPr>
                </a:tc>
              </a:tr>
            </a:tbl>
          </a:graphicData>
        </a:graphic>
      </p:graphicFrame>
    </p:spTree>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727"/>
        <p:cNvGrpSpPr/>
        <p:nvPr/>
      </p:nvGrpSpPr>
      <p:grpSpPr>
        <a:xfrm>
          <a:off x="0" y="0"/>
          <a:ext cx="0" cy="0"/>
          <a:chOff x="0" y="0"/>
          <a:chExt cx="0" cy="0"/>
        </a:xfrm>
      </p:grpSpPr>
      <p:sp>
        <p:nvSpPr>
          <p:cNvPr id="728" name="Shape 728"/>
          <p:cNvSpPr txBox="1">
            <a:spLocks noGrp="1"/>
          </p:cNvSpPr>
          <p:nvPr>
            <p:ph type="title"/>
          </p:nvPr>
        </p:nvSpPr>
        <p:spPr>
          <a:xfrm>
            <a:off x="311700" y="247000"/>
            <a:ext cx="8520600" cy="1010400"/>
          </a:xfrm>
          <a:prstGeom prst="rect">
            <a:avLst/>
          </a:prstGeom>
        </p:spPr>
        <p:txBody>
          <a:bodyPr lIns="91425" tIns="91425" rIns="91425" bIns="91425" anchor="t" anchorCtr="0">
            <a:noAutofit/>
          </a:bodyPr>
          <a:lstStyle/>
          <a:p>
            <a:pPr lvl="0" rtl="0">
              <a:spcBef>
                <a:spcPts val="0"/>
              </a:spcBef>
              <a:buNone/>
            </a:pPr>
            <a:r>
              <a:rPr lang="en" sz="3800">
                <a:solidFill>
                  <a:srgbClr val="CC0000"/>
                </a:solidFill>
              </a:rPr>
              <a:t>Model Verification</a:t>
            </a:r>
          </a:p>
        </p:txBody>
      </p:sp>
      <p:sp>
        <p:nvSpPr>
          <p:cNvPr id="729" name="Shape 729"/>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64</a:t>
            </a:fld>
            <a:endParaRPr lang="en"/>
          </a:p>
        </p:txBody>
      </p:sp>
      <p:sp>
        <p:nvSpPr>
          <p:cNvPr id="730" name="Shape 730"/>
          <p:cNvSpPr txBox="1"/>
          <p:nvPr/>
        </p:nvSpPr>
        <p:spPr>
          <a:xfrm>
            <a:off x="959400" y="1954350"/>
            <a:ext cx="7254600" cy="3921600"/>
          </a:xfrm>
          <a:prstGeom prst="rect">
            <a:avLst/>
          </a:prstGeom>
          <a:noFill/>
          <a:ln>
            <a:noFill/>
          </a:ln>
        </p:spPr>
        <p:txBody>
          <a:bodyPr lIns="91425" tIns="91425" rIns="91425" bIns="91425" anchor="t" anchorCtr="0">
            <a:noAutofit/>
          </a:bodyPr>
          <a:lstStyle/>
          <a:p>
            <a:pPr lvl="0">
              <a:spcBef>
                <a:spcPts val="0"/>
              </a:spcBef>
              <a:buNone/>
            </a:pPr>
            <a:endParaRPr/>
          </a:p>
        </p:txBody>
      </p:sp>
      <p:sp>
        <p:nvSpPr>
          <p:cNvPr id="731" name="Shape 731"/>
          <p:cNvSpPr txBox="1">
            <a:spLocks noGrp="1"/>
          </p:cNvSpPr>
          <p:nvPr>
            <p:ph type="body" idx="1"/>
          </p:nvPr>
        </p:nvSpPr>
        <p:spPr>
          <a:xfrm>
            <a:off x="311700" y="2204374"/>
            <a:ext cx="8520600" cy="1504499"/>
          </a:xfrm>
          <a:prstGeom prst="rect">
            <a:avLst/>
          </a:prstGeom>
        </p:spPr>
        <p:txBody>
          <a:bodyPr lIns="91425" tIns="91425" rIns="91425" bIns="91425" anchor="t" anchorCtr="0">
            <a:noAutofit/>
          </a:bodyPr>
          <a:lstStyle/>
          <a:p>
            <a:pPr marL="457200" marR="0" lvl="0" indent="-419100" algn="l" rtl="0">
              <a:lnSpc>
                <a:spcPct val="115000"/>
              </a:lnSpc>
              <a:spcBef>
                <a:spcPts val="0"/>
              </a:spcBef>
              <a:spcAft>
                <a:spcPts val="1600"/>
              </a:spcAft>
              <a:buSzPct val="100000"/>
            </a:pPr>
            <a:r>
              <a:rPr lang="en" sz="3000"/>
              <a:t>External Validation</a:t>
            </a:r>
          </a:p>
          <a:p>
            <a:pPr marL="914400" marR="0" lvl="1" indent="-419100" algn="l" rtl="0">
              <a:lnSpc>
                <a:spcPct val="115000"/>
              </a:lnSpc>
              <a:spcBef>
                <a:spcPts val="0"/>
              </a:spcBef>
              <a:spcAft>
                <a:spcPts val="1600"/>
              </a:spcAft>
              <a:buSzPct val="100000"/>
            </a:pPr>
            <a:r>
              <a:rPr lang="en" sz="3000"/>
              <a:t>Normalization by load</a:t>
            </a:r>
          </a:p>
          <a:p>
            <a:pPr marL="0" marR="0" lvl="0" indent="0" algn="l" rtl="0">
              <a:lnSpc>
                <a:spcPct val="115000"/>
              </a:lnSpc>
              <a:spcBef>
                <a:spcPts val="0"/>
              </a:spcBef>
              <a:spcAft>
                <a:spcPts val="1600"/>
              </a:spcAft>
              <a:buNone/>
            </a:pPr>
            <a:endParaRPr sz="3000">
              <a:solidFill>
                <a:srgbClr val="EFEFEF"/>
              </a:solidFill>
            </a:endParaRPr>
          </a:p>
        </p:txBody>
      </p:sp>
      <p:pic>
        <p:nvPicPr>
          <p:cNvPr id="732" name="Shape 732"/>
          <p:cNvPicPr preferRelativeResize="0"/>
          <p:nvPr/>
        </p:nvPicPr>
        <p:blipFill>
          <a:blip r:embed="rId3">
            <a:alphaModFix/>
          </a:blip>
          <a:stretch>
            <a:fillRect/>
          </a:stretch>
        </p:blipFill>
        <p:spPr>
          <a:xfrm>
            <a:off x="7212495" y="136049"/>
            <a:ext cx="1754250" cy="1818298"/>
          </a:xfrm>
          <a:prstGeom prst="rect">
            <a:avLst/>
          </a:prstGeom>
          <a:noFill/>
          <a:ln>
            <a:noFill/>
          </a:ln>
        </p:spPr>
      </p:pic>
      <p:sp>
        <p:nvSpPr>
          <p:cNvPr id="733" name="Shape 733"/>
          <p:cNvSpPr/>
          <p:nvPr/>
        </p:nvSpPr>
        <p:spPr>
          <a:xfrm>
            <a:off x="8214000" y="1301625"/>
            <a:ext cx="633600" cy="524700"/>
          </a:xfrm>
          <a:prstGeom prst="rect">
            <a:avLst/>
          </a:prstGeom>
          <a:noFill/>
          <a:ln w="1905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pic>
        <p:nvPicPr>
          <p:cNvPr id="734" name="Shape 734" descr="CodeCogsEqn (1).png"/>
          <p:cNvPicPr preferRelativeResize="0"/>
          <p:nvPr/>
        </p:nvPicPr>
        <p:blipFill>
          <a:blip r:embed="rId4">
            <a:alphaModFix/>
          </a:blip>
          <a:stretch>
            <a:fillRect/>
          </a:stretch>
        </p:blipFill>
        <p:spPr>
          <a:xfrm>
            <a:off x="1838725" y="3645237"/>
            <a:ext cx="5495925" cy="2466975"/>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738"/>
        <p:cNvGrpSpPr/>
        <p:nvPr/>
      </p:nvGrpSpPr>
      <p:grpSpPr>
        <a:xfrm>
          <a:off x="0" y="0"/>
          <a:ext cx="0" cy="0"/>
          <a:chOff x="0" y="0"/>
          <a:chExt cx="0" cy="0"/>
        </a:xfrm>
      </p:grpSpPr>
      <p:sp>
        <p:nvSpPr>
          <p:cNvPr id="739" name="Shape 739"/>
          <p:cNvSpPr txBox="1">
            <a:spLocks noGrp="1"/>
          </p:cNvSpPr>
          <p:nvPr>
            <p:ph type="title"/>
          </p:nvPr>
        </p:nvSpPr>
        <p:spPr>
          <a:xfrm>
            <a:off x="311700" y="247000"/>
            <a:ext cx="8520600" cy="1010400"/>
          </a:xfrm>
          <a:prstGeom prst="rect">
            <a:avLst/>
          </a:prstGeom>
        </p:spPr>
        <p:txBody>
          <a:bodyPr lIns="91425" tIns="91425" rIns="91425" bIns="91425" anchor="t" anchorCtr="0">
            <a:noAutofit/>
          </a:bodyPr>
          <a:lstStyle/>
          <a:p>
            <a:pPr lvl="0" rtl="0">
              <a:spcBef>
                <a:spcPts val="0"/>
              </a:spcBef>
              <a:buNone/>
            </a:pPr>
            <a:r>
              <a:rPr lang="en" sz="3800">
                <a:solidFill>
                  <a:srgbClr val="CC0000"/>
                </a:solidFill>
              </a:rPr>
              <a:t>Discrepancy: Absolute % Error</a:t>
            </a:r>
          </a:p>
        </p:txBody>
      </p:sp>
      <p:sp>
        <p:nvSpPr>
          <p:cNvPr id="740" name="Shape 740"/>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65</a:t>
            </a:fld>
            <a:endParaRPr lang="en"/>
          </a:p>
        </p:txBody>
      </p:sp>
      <p:sp>
        <p:nvSpPr>
          <p:cNvPr id="741" name="Shape 741"/>
          <p:cNvSpPr txBox="1"/>
          <p:nvPr/>
        </p:nvSpPr>
        <p:spPr>
          <a:xfrm>
            <a:off x="959400" y="1954350"/>
            <a:ext cx="7254600" cy="3921600"/>
          </a:xfrm>
          <a:prstGeom prst="rect">
            <a:avLst/>
          </a:prstGeom>
          <a:noFill/>
          <a:ln>
            <a:noFill/>
          </a:ln>
        </p:spPr>
        <p:txBody>
          <a:bodyPr lIns="91425" tIns="91425" rIns="91425" bIns="91425" anchor="t" anchorCtr="0">
            <a:noAutofit/>
          </a:bodyPr>
          <a:lstStyle/>
          <a:p>
            <a:pPr lvl="0">
              <a:spcBef>
                <a:spcPts val="0"/>
              </a:spcBef>
              <a:buNone/>
            </a:pPr>
            <a:endParaRPr/>
          </a:p>
        </p:txBody>
      </p:sp>
      <p:sp>
        <p:nvSpPr>
          <p:cNvPr id="742" name="Shape 742"/>
          <p:cNvSpPr txBox="1">
            <a:spLocks noGrp="1"/>
          </p:cNvSpPr>
          <p:nvPr>
            <p:ph type="body" idx="1"/>
          </p:nvPr>
        </p:nvSpPr>
        <p:spPr>
          <a:xfrm>
            <a:off x="311700" y="2204374"/>
            <a:ext cx="8520600" cy="1504499"/>
          </a:xfrm>
          <a:prstGeom prst="rect">
            <a:avLst/>
          </a:prstGeom>
        </p:spPr>
        <p:txBody>
          <a:bodyPr lIns="91425" tIns="91425" rIns="91425" bIns="91425" anchor="t" anchorCtr="0">
            <a:noAutofit/>
          </a:bodyPr>
          <a:lstStyle/>
          <a:p>
            <a:pPr marL="457200" marR="0" lvl="0" indent="-419100" algn="l" rtl="0">
              <a:lnSpc>
                <a:spcPct val="115000"/>
              </a:lnSpc>
              <a:spcBef>
                <a:spcPts val="0"/>
              </a:spcBef>
              <a:spcAft>
                <a:spcPts val="1600"/>
              </a:spcAft>
              <a:buSzPct val="100000"/>
            </a:pPr>
            <a:r>
              <a:rPr lang="en" sz="3000"/>
              <a:t>Median Absolute Percentage Error (</a:t>
            </a:r>
            <a:r>
              <a:rPr lang="en" sz="3000" i="1"/>
              <a:t>MAPE</a:t>
            </a:r>
            <a:r>
              <a:rPr lang="en" sz="3000"/>
              <a:t>)</a:t>
            </a:r>
          </a:p>
          <a:p>
            <a:pPr marR="0" lvl="0" algn="l" rtl="0">
              <a:lnSpc>
                <a:spcPct val="115000"/>
              </a:lnSpc>
              <a:spcBef>
                <a:spcPts val="0"/>
              </a:spcBef>
              <a:spcAft>
                <a:spcPts val="1600"/>
              </a:spcAft>
              <a:buNone/>
            </a:pPr>
            <a:r>
              <a:rPr lang="en" sz="3000"/>
              <a:t>Throughput: 100 requests/minute</a:t>
            </a:r>
          </a:p>
          <a:p>
            <a:pPr marR="0" lvl="0" algn="l" rtl="0">
              <a:lnSpc>
                <a:spcPct val="115000"/>
              </a:lnSpc>
              <a:spcBef>
                <a:spcPts val="0"/>
              </a:spcBef>
              <a:spcAft>
                <a:spcPts val="1600"/>
              </a:spcAft>
              <a:buNone/>
            </a:pPr>
            <a:r>
              <a:rPr lang="en" sz="3000"/>
              <a:t>Predicted: 110 requests/minute</a:t>
            </a:r>
          </a:p>
          <a:p>
            <a:pPr marR="0" lvl="0" algn="l" rtl="0">
              <a:lnSpc>
                <a:spcPct val="115000"/>
              </a:lnSpc>
              <a:spcBef>
                <a:spcPts val="0"/>
              </a:spcBef>
              <a:spcAft>
                <a:spcPts val="1600"/>
              </a:spcAft>
              <a:buNone/>
            </a:pPr>
            <a:endParaRPr sz="3000"/>
          </a:p>
          <a:p>
            <a:pPr marR="0" lvl="0" algn="l" rtl="0">
              <a:lnSpc>
                <a:spcPct val="115000"/>
              </a:lnSpc>
              <a:spcBef>
                <a:spcPts val="0"/>
              </a:spcBef>
              <a:spcAft>
                <a:spcPts val="1600"/>
              </a:spcAft>
              <a:buNone/>
            </a:pPr>
            <a:endParaRPr sz="3000"/>
          </a:p>
          <a:p>
            <a:pPr marL="0" marR="0" lvl="0" indent="0" algn="l" rtl="0">
              <a:lnSpc>
                <a:spcPct val="115000"/>
              </a:lnSpc>
              <a:spcBef>
                <a:spcPts val="0"/>
              </a:spcBef>
              <a:spcAft>
                <a:spcPts val="1600"/>
              </a:spcAft>
              <a:buNone/>
            </a:pPr>
            <a:endParaRPr sz="3000">
              <a:solidFill>
                <a:srgbClr val="EFEFEF"/>
              </a:solidFill>
            </a:endParaRPr>
          </a:p>
        </p:txBody>
      </p:sp>
      <p:pic>
        <p:nvPicPr>
          <p:cNvPr id="743" name="Shape 743" descr="CodeCogsEqn (2).png"/>
          <p:cNvPicPr preferRelativeResize="0"/>
          <p:nvPr/>
        </p:nvPicPr>
        <p:blipFill>
          <a:blip r:embed="rId3">
            <a:alphaModFix/>
          </a:blip>
          <a:stretch>
            <a:fillRect/>
          </a:stretch>
        </p:blipFill>
        <p:spPr>
          <a:xfrm>
            <a:off x="1741750" y="4686225"/>
            <a:ext cx="5370699" cy="931524"/>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747"/>
        <p:cNvGrpSpPr/>
        <p:nvPr/>
      </p:nvGrpSpPr>
      <p:grpSpPr>
        <a:xfrm>
          <a:off x="0" y="0"/>
          <a:ext cx="0" cy="0"/>
          <a:chOff x="0" y="0"/>
          <a:chExt cx="0" cy="0"/>
        </a:xfrm>
      </p:grpSpPr>
      <p:sp>
        <p:nvSpPr>
          <p:cNvPr id="748" name="Shape 748"/>
          <p:cNvSpPr txBox="1">
            <a:spLocks noGrp="1"/>
          </p:cNvSpPr>
          <p:nvPr>
            <p:ph type="title"/>
          </p:nvPr>
        </p:nvSpPr>
        <p:spPr>
          <a:xfrm>
            <a:off x="311700" y="247000"/>
            <a:ext cx="8520600" cy="17619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Limitations</a:t>
            </a:r>
          </a:p>
        </p:txBody>
      </p:sp>
      <p:sp>
        <p:nvSpPr>
          <p:cNvPr id="749" name="Shape 749"/>
          <p:cNvSpPr txBox="1">
            <a:spLocks noGrp="1"/>
          </p:cNvSpPr>
          <p:nvPr>
            <p:ph type="body" idx="1"/>
          </p:nvPr>
        </p:nvSpPr>
        <p:spPr>
          <a:xfrm>
            <a:off x="311700" y="1113299"/>
            <a:ext cx="8520600" cy="4516800"/>
          </a:xfrm>
          <a:prstGeom prst="rect">
            <a:avLst/>
          </a:prstGeom>
        </p:spPr>
        <p:txBody>
          <a:bodyPr lIns="91425" tIns="91425" rIns="91425" bIns="91425" anchor="t" anchorCtr="0">
            <a:noAutofit/>
          </a:bodyPr>
          <a:lstStyle/>
          <a:p>
            <a:pPr marL="457200" lvl="0" indent="-419100" rtl="0">
              <a:spcBef>
                <a:spcPts val="0"/>
              </a:spcBef>
              <a:buSzPct val="100000"/>
            </a:pPr>
            <a:r>
              <a:rPr lang="en" sz="3000"/>
              <a:t>More case studies</a:t>
            </a:r>
          </a:p>
          <a:p>
            <a:pPr marL="457200" lvl="0" indent="-419100" rtl="0">
              <a:spcBef>
                <a:spcPts val="0"/>
              </a:spcBef>
              <a:buSzPct val="100000"/>
            </a:pPr>
            <a:r>
              <a:rPr lang="en" sz="3000"/>
              <a:t>Quality of performance tests and recorded values.</a:t>
            </a:r>
          </a:p>
          <a:p>
            <a:pPr marL="457200" lvl="0" indent="-419100" rtl="0">
              <a:spcBef>
                <a:spcPts val="0"/>
              </a:spcBef>
              <a:buSzPct val="100000"/>
            </a:pPr>
            <a:r>
              <a:rPr lang="en" sz="3000"/>
              <a:t>Other types of workload variation.</a:t>
            </a:r>
          </a:p>
          <a:p>
            <a:pPr marL="457200" lvl="0" indent="-419100" rtl="0">
              <a:spcBef>
                <a:spcPts val="0"/>
              </a:spcBef>
              <a:buSzPct val="100000"/>
            </a:pPr>
            <a:r>
              <a:rPr lang="en" sz="3000"/>
              <a:t>Hint of overfitting of models.</a:t>
            </a:r>
          </a:p>
          <a:p>
            <a:pPr marL="457200" lvl="0" indent="-419100" rtl="0">
              <a:spcBef>
                <a:spcPts val="0"/>
              </a:spcBef>
              <a:buSzPct val="100000"/>
            </a:pPr>
            <a:r>
              <a:rPr lang="en" sz="3000"/>
              <a:t>Choice of intervals (for e.g. 9 hours, 10 seconds)</a:t>
            </a:r>
          </a:p>
          <a:p>
            <a:pPr marL="457200" lvl="0" indent="-419100" rtl="0">
              <a:spcBef>
                <a:spcPts val="0"/>
              </a:spcBef>
              <a:buSzPct val="100000"/>
            </a:pPr>
            <a:r>
              <a:rPr lang="en" sz="3000"/>
              <a:t>The complete system: user’s point of view.</a:t>
            </a:r>
          </a:p>
        </p:txBody>
      </p:sp>
      <p:sp>
        <p:nvSpPr>
          <p:cNvPr id="750" name="Shape 750"/>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66</a:t>
            </a:fld>
            <a:endParaRPr lang="en"/>
          </a:p>
        </p:txBody>
      </p:sp>
    </p:spTree>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754"/>
        <p:cNvGrpSpPr/>
        <p:nvPr/>
      </p:nvGrpSpPr>
      <p:grpSpPr>
        <a:xfrm>
          <a:off x="0" y="0"/>
          <a:ext cx="0" cy="0"/>
          <a:chOff x="0" y="0"/>
          <a:chExt cx="0" cy="0"/>
        </a:xfrm>
      </p:grpSpPr>
      <p:sp>
        <p:nvSpPr>
          <p:cNvPr id="755" name="Shape 755"/>
          <p:cNvSpPr txBox="1">
            <a:spLocks noGrp="1"/>
          </p:cNvSpPr>
          <p:nvPr>
            <p:ph type="title"/>
          </p:nvPr>
        </p:nvSpPr>
        <p:spPr>
          <a:xfrm>
            <a:off x="311700" y="247000"/>
            <a:ext cx="8520600" cy="17619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Future Work</a:t>
            </a:r>
          </a:p>
        </p:txBody>
      </p:sp>
      <p:sp>
        <p:nvSpPr>
          <p:cNvPr id="756" name="Shape 756"/>
          <p:cNvSpPr txBox="1">
            <a:spLocks noGrp="1"/>
          </p:cNvSpPr>
          <p:nvPr>
            <p:ph type="body" idx="1"/>
          </p:nvPr>
        </p:nvSpPr>
        <p:spPr>
          <a:xfrm>
            <a:off x="311700" y="1113299"/>
            <a:ext cx="8520600" cy="4516800"/>
          </a:xfrm>
          <a:prstGeom prst="rect">
            <a:avLst/>
          </a:prstGeom>
        </p:spPr>
        <p:txBody>
          <a:bodyPr lIns="91425" tIns="91425" rIns="91425" bIns="91425" anchor="t" anchorCtr="0">
            <a:noAutofit/>
          </a:bodyPr>
          <a:lstStyle/>
          <a:p>
            <a:pPr marL="457200" lvl="0" indent="-419100" rtl="0">
              <a:spcBef>
                <a:spcPts val="0"/>
              </a:spcBef>
              <a:buSzPct val="100000"/>
            </a:pPr>
            <a:r>
              <a:rPr lang="en" sz="3000"/>
              <a:t>Reproducing known performance regressions in heterogeneous environments.</a:t>
            </a:r>
          </a:p>
          <a:p>
            <a:pPr lvl="0" rtl="0">
              <a:spcBef>
                <a:spcPts val="0"/>
              </a:spcBef>
              <a:buNone/>
            </a:pPr>
            <a:endParaRPr sz="3000"/>
          </a:p>
          <a:p>
            <a:pPr marL="457200" lvl="0" indent="-419100" rtl="0">
              <a:spcBef>
                <a:spcPts val="0"/>
              </a:spcBef>
              <a:buSzPct val="100000"/>
            </a:pPr>
            <a:r>
              <a:rPr lang="en" sz="3000"/>
              <a:t>Replicating our experiments in cloud environments.</a:t>
            </a:r>
          </a:p>
          <a:p>
            <a:pPr lvl="0" rtl="0">
              <a:spcBef>
                <a:spcPts val="0"/>
              </a:spcBef>
              <a:buNone/>
            </a:pPr>
            <a:endParaRPr sz="3000"/>
          </a:p>
          <a:p>
            <a:pPr marL="457200" lvl="0" indent="-419100" rtl="0">
              <a:spcBef>
                <a:spcPts val="0"/>
              </a:spcBef>
              <a:buSzPct val="100000"/>
            </a:pPr>
            <a:r>
              <a:rPr lang="en" sz="3000"/>
              <a:t>Designing automating techniques.</a:t>
            </a:r>
          </a:p>
          <a:p>
            <a:pPr lvl="0" rtl="0">
              <a:spcBef>
                <a:spcPts val="0"/>
              </a:spcBef>
              <a:buNone/>
            </a:pPr>
            <a:endParaRPr sz="3000"/>
          </a:p>
        </p:txBody>
      </p:sp>
      <p:sp>
        <p:nvSpPr>
          <p:cNvPr id="757" name="Shape 757"/>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67</a:t>
            </a:fld>
            <a:endParaRPr lang="en"/>
          </a:p>
        </p:txBody>
      </p:sp>
    </p:spTree>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pic>
        <p:nvPicPr>
          <p:cNvPr id="3" name="Picture 2" descr="Snip20170719_3.png"/>
          <p:cNvPicPr>
            <a:picLocks noChangeAspect="1"/>
          </p:cNvPicPr>
          <p:nvPr/>
        </p:nvPicPr>
        <p:blipFill>
          <a:blip r:embed="rId3">
            <a:alphaModFix amt="4000"/>
            <a:extLst>
              <a:ext uri="{28A0092B-C50C-407E-A947-70E740481C1C}">
                <a14:useLocalDpi xmlns:a14="http://schemas.microsoft.com/office/drawing/2010/main" val="0"/>
              </a:ext>
            </a:extLst>
          </a:blip>
          <a:stretch>
            <a:fillRect/>
          </a:stretch>
        </p:blipFill>
        <p:spPr>
          <a:xfrm>
            <a:off x="400600" y="245953"/>
            <a:ext cx="8366120" cy="6217622"/>
          </a:xfrm>
          <a:prstGeom prst="rect">
            <a:avLst/>
          </a:prstGeom>
        </p:spPr>
      </p:pic>
      <p:sp>
        <p:nvSpPr>
          <p:cNvPr id="83" name="Shape 83"/>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7</a:t>
            </a:fld>
            <a:endParaRPr lang="en"/>
          </a:p>
        </p:txBody>
      </p:sp>
      <p:sp>
        <p:nvSpPr>
          <p:cNvPr id="85" name="Shape 85"/>
          <p:cNvSpPr txBox="1"/>
          <p:nvPr/>
        </p:nvSpPr>
        <p:spPr>
          <a:xfrm>
            <a:off x="1353700" y="1795100"/>
            <a:ext cx="5115900" cy="1334400"/>
          </a:xfrm>
          <a:prstGeom prst="rect">
            <a:avLst/>
          </a:prstGeom>
          <a:noFill/>
          <a:ln>
            <a:noFill/>
          </a:ln>
        </p:spPr>
        <p:txBody>
          <a:bodyPr lIns="91425" tIns="91425" rIns="91425" bIns="91425" anchor="t" anchorCtr="0">
            <a:noAutofit/>
          </a:bodyPr>
          <a:lstStyle/>
          <a:p>
            <a:pPr lvl="0" algn="ctr" rtl="0">
              <a:spcBef>
                <a:spcPts val="0"/>
              </a:spcBef>
              <a:buNone/>
            </a:pPr>
            <a:r>
              <a:rPr lang="en" sz="3000" b="1" dirty="0">
                <a:solidFill>
                  <a:srgbClr val="CC0000"/>
                </a:solidFill>
              </a:rPr>
              <a:t>What if you need to modify your environment?</a:t>
            </a:r>
          </a:p>
        </p:txBody>
      </p:sp>
      <p:pic>
        <p:nvPicPr>
          <p:cNvPr id="86" name="Shape 86" descr="Question-Guy-2400px.png"/>
          <p:cNvPicPr preferRelativeResize="0"/>
          <p:nvPr/>
        </p:nvPicPr>
        <p:blipFill>
          <a:blip r:embed="rId4">
            <a:alphaModFix/>
          </a:blip>
          <a:stretch>
            <a:fillRect/>
          </a:stretch>
        </p:blipFill>
        <p:spPr>
          <a:xfrm>
            <a:off x="6661223" y="1396699"/>
            <a:ext cx="1928425" cy="2131197"/>
          </a:xfrm>
          <a:prstGeom prst="rect">
            <a:avLst/>
          </a:prstGeom>
          <a:noFill/>
          <a:ln>
            <a:noFill/>
          </a:ln>
        </p:spPr>
      </p:pic>
      <p:sp>
        <p:nvSpPr>
          <p:cNvPr id="87" name="Shape 87"/>
          <p:cNvSpPr txBox="1"/>
          <p:nvPr/>
        </p:nvSpPr>
        <p:spPr>
          <a:xfrm>
            <a:off x="0" y="6463575"/>
            <a:ext cx="3664500" cy="394500"/>
          </a:xfrm>
          <a:prstGeom prst="rect">
            <a:avLst/>
          </a:prstGeom>
          <a:noFill/>
          <a:ln>
            <a:noFill/>
          </a:ln>
        </p:spPr>
        <p:txBody>
          <a:bodyPr lIns="91425" tIns="91425" rIns="91425" bIns="91425" anchor="t" anchorCtr="0">
            <a:noAutofit/>
          </a:bodyPr>
          <a:lstStyle/>
          <a:p>
            <a:pPr lvl="0" rtl="0">
              <a:spcBef>
                <a:spcPts val="0"/>
              </a:spcBef>
              <a:buNone/>
            </a:pPr>
            <a:r>
              <a:rPr lang="en" sz="800"/>
              <a:t>Image: </a:t>
            </a:r>
            <a:br>
              <a:rPr lang="en" sz="800"/>
            </a:br>
            <a:r>
              <a:rPr lang="en" sz="800"/>
              <a:t>https://openclipart.org/detail/191766/question-guy</a:t>
            </a:r>
            <a:br>
              <a:rPr lang="en" sz="800"/>
            </a:br>
            <a:endParaRPr lang="en" sz="800"/>
          </a:p>
          <a:p>
            <a:pPr lvl="0" rtl="0">
              <a:spcBef>
                <a:spcPts val="0"/>
              </a:spcBef>
              <a:buNone/>
            </a:pPr>
            <a:endParaRPr sz="800"/>
          </a:p>
        </p:txBody>
      </p:sp>
    </p:spTree>
  </p:cSld>
  <p:clrMapOvr>
    <a:masterClrMapping/>
  </p:clrMapOvr>
  <mc:AlternateContent xmlns:mc="http://schemas.openxmlformats.org/markup-compatibility/2006" xmlns:p14="http://schemas.microsoft.com/office/powerpoint/2010/main">
    <mc:Choice Requires="p14">
      <p:transition spd="slow" p14:dur="2000" advTm="3715"/>
    </mc:Choice>
    <mc:Fallback xmlns="">
      <p:transition xmlns:p14="http://schemas.microsoft.com/office/powerpoint/2010/main" spd="slow" advTm="3715"/>
    </mc:Fallback>
  </mc:AlternateContent>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3" name="Shape 93"/>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8</a:t>
            </a:fld>
            <a:endParaRPr lang="en"/>
          </a:p>
        </p:txBody>
      </p:sp>
      <p:sp>
        <p:nvSpPr>
          <p:cNvPr id="95" name="Shape 95"/>
          <p:cNvSpPr txBox="1"/>
          <p:nvPr/>
        </p:nvSpPr>
        <p:spPr>
          <a:xfrm>
            <a:off x="1353700" y="1795100"/>
            <a:ext cx="5115900" cy="1334400"/>
          </a:xfrm>
          <a:prstGeom prst="rect">
            <a:avLst/>
          </a:prstGeom>
          <a:noFill/>
          <a:ln>
            <a:noFill/>
          </a:ln>
        </p:spPr>
        <p:txBody>
          <a:bodyPr lIns="91425" tIns="91425" rIns="91425" bIns="91425" anchor="t" anchorCtr="0">
            <a:noAutofit/>
          </a:bodyPr>
          <a:lstStyle/>
          <a:p>
            <a:pPr lvl="0" algn="ctr" rtl="0">
              <a:spcBef>
                <a:spcPts val="0"/>
              </a:spcBef>
              <a:buNone/>
            </a:pPr>
            <a:r>
              <a:rPr lang="en" sz="3000" b="1">
                <a:solidFill>
                  <a:srgbClr val="CC0000"/>
                </a:solidFill>
              </a:rPr>
              <a:t>What if you need to modify your environment?</a:t>
            </a:r>
          </a:p>
        </p:txBody>
      </p:sp>
      <p:pic>
        <p:nvPicPr>
          <p:cNvPr id="96" name="Shape 96" descr="Question-Guy-2400px.png"/>
          <p:cNvPicPr preferRelativeResize="0"/>
          <p:nvPr/>
        </p:nvPicPr>
        <p:blipFill>
          <a:blip r:embed="rId3">
            <a:alphaModFix/>
          </a:blip>
          <a:stretch>
            <a:fillRect/>
          </a:stretch>
        </p:blipFill>
        <p:spPr>
          <a:xfrm>
            <a:off x="6661223" y="1396699"/>
            <a:ext cx="1928425" cy="2131197"/>
          </a:xfrm>
          <a:prstGeom prst="rect">
            <a:avLst/>
          </a:prstGeom>
          <a:noFill/>
          <a:ln>
            <a:noFill/>
          </a:ln>
        </p:spPr>
      </p:pic>
      <p:sp>
        <p:nvSpPr>
          <p:cNvPr id="97" name="Shape 97"/>
          <p:cNvSpPr txBox="1"/>
          <p:nvPr/>
        </p:nvSpPr>
        <p:spPr>
          <a:xfrm>
            <a:off x="0" y="6347800"/>
            <a:ext cx="3664500" cy="510300"/>
          </a:xfrm>
          <a:prstGeom prst="rect">
            <a:avLst/>
          </a:prstGeom>
          <a:noFill/>
          <a:ln>
            <a:noFill/>
          </a:ln>
        </p:spPr>
        <p:txBody>
          <a:bodyPr lIns="91425" tIns="91425" rIns="91425" bIns="91425" anchor="t" anchorCtr="0">
            <a:noAutofit/>
          </a:bodyPr>
          <a:lstStyle/>
          <a:p>
            <a:pPr lvl="0" rtl="0">
              <a:spcBef>
                <a:spcPts val="0"/>
              </a:spcBef>
              <a:buNone/>
            </a:pPr>
            <a:r>
              <a:rPr lang="en" sz="800"/>
              <a:t>Image: </a:t>
            </a:r>
            <a:br>
              <a:rPr lang="en" sz="800"/>
            </a:br>
            <a:r>
              <a:rPr lang="en" sz="800"/>
              <a:t>https://openclipart.org/detail/191766/question-guy</a:t>
            </a:r>
            <a:br>
              <a:rPr lang="en" sz="800"/>
            </a:br>
            <a:r>
              <a:rPr lang="en" sz="800"/>
              <a:t>https://openclipart.org/detail/167198/two-virtual-machines</a:t>
            </a:r>
          </a:p>
          <a:p>
            <a:pPr lvl="0" rtl="0">
              <a:spcBef>
                <a:spcPts val="0"/>
              </a:spcBef>
              <a:buNone/>
            </a:pPr>
            <a:endParaRPr sz="800"/>
          </a:p>
        </p:txBody>
      </p:sp>
      <p:pic>
        <p:nvPicPr>
          <p:cNvPr id="98" name="Shape 98" descr="2-virtual-machines-800px.png"/>
          <p:cNvPicPr preferRelativeResize="0"/>
          <p:nvPr/>
        </p:nvPicPr>
        <p:blipFill>
          <a:blip r:embed="rId4">
            <a:alphaModFix/>
          </a:blip>
          <a:stretch>
            <a:fillRect/>
          </a:stretch>
        </p:blipFill>
        <p:spPr>
          <a:xfrm>
            <a:off x="2179001" y="3441749"/>
            <a:ext cx="4785973" cy="1806699"/>
          </a:xfrm>
          <a:prstGeom prst="rect">
            <a:avLst/>
          </a:prstGeom>
          <a:noFill/>
          <a:ln>
            <a:noFill/>
          </a:ln>
        </p:spPr>
      </p:pic>
      <p:sp>
        <p:nvSpPr>
          <p:cNvPr id="99" name="Shape 99"/>
          <p:cNvSpPr txBox="1"/>
          <p:nvPr/>
        </p:nvSpPr>
        <p:spPr>
          <a:xfrm>
            <a:off x="2471600" y="5248450"/>
            <a:ext cx="4284600" cy="427500"/>
          </a:xfrm>
          <a:prstGeom prst="rect">
            <a:avLst/>
          </a:prstGeom>
          <a:noFill/>
          <a:ln>
            <a:noFill/>
          </a:ln>
        </p:spPr>
        <p:txBody>
          <a:bodyPr lIns="91425" tIns="91425" rIns="91425" bIns="91425" anchor="t" anchorCtr="0">
            <a:noAutofit/>
          </a:bodyPr>
          <a:lstStyle/>
          <a:p>
            <a:pPr lvl="0" rtl="0">
              <a:spcBef>
                <a:spcPts val="0"/>
              </a:spcBef>
              <a:buNone/>
            </a:pPr>
            <a:r>
              <a:rPr lang="en" sz="3000">
                <a:solidFill>
                  <a:srgbClr val="CC0000"/>
                </a:solidFill>
              </a:rPr>
              <a:t>VIRTUAL MACHINES!</a:t>
            </a:r>
          </a:p>
        </p:txBody>
      </p:sp>
      <p:pic>
        <p:nvPicPr>
          <p:cNvPr id="11" name="Picture 10" descr="Snip20170719_3.png"/>
          <p:cNvPicPr>
            <a:picLocks noChangeAspect="1"/>
          </p:cNvPicPr>
          <p:nvPr/>
        </p:nvPicPr>
        <p:blipFill>
          <a:blip r:embed="rId5">
            <a:alphaModFix amt="4000"/>
            <a:extLst>
              <a:ext uri="{28A0092B-C50C-407E-A947-70E740481C1C}">
                <a14:useLocalDpi xmlns:a14="http://schemas.microsoft.com/office/drawing/2010/main" val="0"/>
              </a:ext>
            </a:extLst>
          </a:blip>
          <a:stretch>
            <a:fillRect/>
          </a:stretch>
        </p:blipFill>
        <p:spPr>
          <a:xfrm>
            <a:off x="400600" y="245953"/>
            <a:ext cx="8366120" cy="621762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23830"/>
    </mc:Choice>
    <mc:Fallback xmlns="">
      <p:transition xmlns:p14="http://schemas.microsoft.com/office/powerpoint/2010/main" spd="slow" advTm="23830"/>
    </mc:Fallback>
  </mc:AlternateContent>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Shape 104"/>
          <p:cNvSpPr txBox="1">
            <a:spLocks noGrp="1"/>
          </p:cNvSpPr>
          <p:nvPr>
            <p:ph type="title"/>
          </p:nvPr>
        </p:nvSpPr>
        <p:spPr>
          <a:xfrm>
            <a:off x="311700" y="247000"/>
            <a:ext cx="8520600" cy="17619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Examples from the industry</a:t>
            </a:r>
          </a:p>
        </p:txBody>
      </p:sp>
      <p:sp>
        <p:nvSpPr>
          <p:cNvPr id="105" name="Shape 105"/>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9</a:t>
            </a:fld>
            <a:endParaRPr lang="en"/>
          </a:p>
        </p:txBody>
      </p:sp>
      <p:pic>
        <p:nvPicPr>
          <p:cNvPr id="106" name="Shape 106" descr="Snip20170713_2.png"/>
          <p:cNvPicPr preferRelativeResize="0"/>
          <p:nvPr/>
        </p:nvPicPr>
        <p:blipFill>
          <a:blip r:embed="rId3">
            <a:alphaModFix/>
          </a:blip>
          <a:stretch>
            <a:fillRect/>
          </a:stretch>
        </p:blipFill>
        <p:spPr>
          <a:xfrm>
            <a:off x="461925" y="1226125"/>
            <a:ext cx="8010525" cy="4505325"/>
          </a:xfrm>
          <a:prstGeom prst="rect">
            <a:avLst/>
          </a:prstGeom>
          <a:noFill/>
          <a:ln>
            <a:noFill/>
          </a:ln>
        </p:spPr>
      </p:pic>
      <p:sp>
        <p:nvSpPr>
          <p:cNvPr id="107" name="Shape 107"/>
          <p:cNvSpPr txBox="1"/>
          <p:nvPr/>
        </p:nvSpPr>
        <p:spPr>
          <a:xfrm>
            <a:off x="0" y="6431700"/>
            <a:ext cx="3524400" cy="426300"/>
          </a:xfrm>
          <a:prstGeom prst="rect">
            <a:avLst/>
          </a:prstGeom>
          <a:noFill/>
          <a:ln>
            <a:noFill/>
          </a:ln>
        </p:spPr>
        <p:txBody>
          <a:bodyPr lIns="91425" tIns="91425" rIns="91425" bIns="91425" anchor="ctr" anchorCtr="0">
            <a:noAutofit/>
          </a:bodyPr>
          <a:lstStyle/>
          <a:p>
            <a:pPr lvl="0" rtl="0">
              <a:spcBef>
                <a:spcPts val="0"/>
              </a:spcBef>
              <a:buNone/>
            </a:pPr>
            <a:r>
              <a:rPr lang="en" sz="800"/>
              <a:t>https://www.webperformance.com/library/reports/Virtualization2/index.html</a:t>
            </a:r>
          </a:p>
        </p:txBody>
      </p:sp>
    </p:spTree>
  </p:cSld>
  <p:clrMapOvr>
    <a:masterClrMapping/>
  </p:clrMapOvr>
  <mc:AlternateContent xmlns:mc="http://schemas.openxmlformats.org/markup-compatibility/2006" xmlns:p14="http://schemas.microsoft.com/office/powerpoint/2010/main">
    <mc:Choice Requires="p14">
      <p:transition spd="slow" p14:dur="2000" advTm="32942"/>
    </mc:Choice>
    <mc:Fallback xmlns="">
      <p:transition xmlns:p14="http://schemas.microsoft.com/office/powerpoint/2010/main" spd="slow" advTm="32942"/>
    </mc:Fallback>
  </mc:AlternateContent>
  <p:timing>
    <p:tnLst>
      <p:par>
        <p:cTn xmlns:p14="http://schemas.microsoft.com/office/powerpoint/2010/mai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12.8|9.4|10"/>
</p:tagLst>
</file>

<file path=ppt/tags/tag2.xml><?xml version="1.0" encoding="utf-8"?>
<p:tagLst xmlns:a="http://schemas.openxmlformats.org/drawingml/2006/main" xmlns:r="http://schemas.openxmlformats.org/officeDocument/2006/relationships" xmlns:p="http://schemas.openxmlformats.org/presentationml/2006/main">
  <p:tag name="TIMING" val="|39.5"/>
</p:tagLst>
</file>

<file path=ppt/tags/tag3.xml><?xml version="1.0" encoding="utf-8"?>
<p:tagLst xmlns:a="http://schemas.openxmlformats.org/drawingml/2006/main" xmlns:r="http://schemas.openxmlformats.org/officeDocument/2006/relationships" xmlns:p="http://schemas.openxmlformats.org/presentationml/2006/main">
  <p:tag name="TIMING" val="|25|5.1|2.1"/>
</p:tagLst>
</file>

<file path=ppt/tags/tag4.xml><?xml version="1.0" encoding="utf-8"?>
<p:tagLst xmlns:a="http://schemas.openxmlformats.org/drawingml/2006/main" xmlns:r="http://schemas.openxmlformats.org/officeDocument/2006/relationships" xmlns:p="http://schemas.openxmlformats.org/presentationml/2006/main">
  <p:tag name="TIMING" val="|19.3|3.9|3.5"/>
</p:tagLst>
</file>

<file path=ppt/tags/tag5.xml><?xml version="1.0" encoding="utf-8"?>
<p:tagLst xmlns:a="http://schemas.openxmlformats.org/drawingml/2006/main" xmlns:r="http://schemas.openxmlformats.org/officeDocument/2006/relationships" xmlns:p="http://schemas.openxmlformats.org/presentationml/2006/main">
  <p:tag name="TIMING" val="|25.7"/>
</p:tagLst>
</file>

<file path=ppt/tags/tag6.xml><?xml version="1.0" encoding="utf-8"?>
<p:tagLst xmlns:a="http://schemas.openxmlformats.org/drawingml/2006/main" xmlns:r="http://schemas.openxmlformats.org/officeDocument/2006/relationships" xmlns:p="http://schemas.openxmlformats.org/presentationml/2006/main">
  <p:tag name="TIMING" val="|31|1.6|15|10.4|39.3|0.5|9.7|1.8|24.5"/>
</p:tagLst>
</file>

<file path=ppt/tags/tag7.xml><?xml version="1.0" encoding="utf-8"?>
<p:tagLst xmlns:a="http://schemas.openxmlformats.org/drawingml/2006/main" xmlns:r="http://schemas.openxmlformats.org/officeDocument/2006/relationships" xmlns:p="http://schemas.openxmlformats.org/presentationml/2006/main">
  <p:tag name="TIMING" val="|2"/>
</p:tagLst>
</file>

<file path=ppt/theme/theme1.xml><?xml version="1.0" encoding="utf-8"?>
<a:theme xmlns:a="http://schemas.openxmlformats.org/drawingml/2006/main" name="simple-light-2">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7107</TotalTime>
  <Words>2299</Words>
  <Application>Microsoft Macintosh PowerPoint</Application>
  <PresentationFormat>On-screen Show (4:3)</PresentationFormat>
  <Paragraphs>460</Paragraphs>
  <Slides>67</Slides>
  <Notes>67</Notes>
  <HiddenSlides>0</HiddenSlides>
  <MMClips>0</MMClips>
  <ScaleCrop>false</ScaleCrop>
  <HeadingPairs>
    <vt:vector size="4" baseType="variant">
      <vt:variant>
        <vt:lpstr>Theme</vt:lpstr>
      </vt:variant>
      <vt:variant>
        <vt:i4>1</vt:i4>
      </vt:variant>
      <vt:variant>
        <vt:lpstr>Slide Titles</vt:lpstr>
      </vt:variant>
      <vt:variant>
        <vt:i4>67</vt:i4>
      </vt:variant>
    </vt:vector>
  </HeadingPairs>
  <TitlesOfParts>
    <vt:vector size="68" baseType="lpstr">
      <vt:lpstr>simple-light-2</vt:lpstr>
      <vt:lpstr>An Empirical Study on the Discrepancy between Performance Testing Results from Virtual and Physical Environments </vt:lpstr>
      <vt:lpstr>What are performance tests?</vt:lpstr>
      <vt:lpstr>PowerPoint Presentation</vt:lpstr>
      <vt:lpstr>PowerPoint Presentation</vt:lpstr>
      <vt:lpstr>How is a performance test carried out?</vt:lpstr>
      <vt:lpstr>Literature review: Types of performance analysis</vt:lpstr>
      <vt:lpstr>PowerPoint Presentation</vt:lpstr>
      <vt:lpstr>PowerPoint Presentation</vt:lpstr>
      <vt:lpstr>Examples from the industry</vt:lpstr>
      <vt:lpstr>Examples from the industry</vt:lpstr>
      <vt:lpstr>Examples from the industry</vt:lpstr>
      <vt:lpstr>Examples from the industry</vt:lpstr>
      <vt:lpstr>Research hypothesis</vt:lpstr>
      <vt:lpstr>Research Questions</vt:lpstr>
      <vt:lpstr>Approach</vt:lpstr>
      <vt:lpstr>Approach</vt:lpstr>
      <vt:lpstr>Approach</vt:lpstr>
      <vt:lpstr>Approach</vt:lpstr>
      <vt:lpstr>Approach</vt:lpstr>
      <vt:lpstr>Approach</vt:lpstr>
      <vt:lpstr>Approach</vt:lpstr>
      <vt:lpstr>Approach</vt:lpstr>
      <vt:lpstr>Approach</vt:lpstr>
      <vt:lpstr>Approach</vt:lpstr>
      <vt:lpstr>Approach</vt:lpstr>
      <vt:lpstr>Approach</vt:lpstr>
      <vt:lpstr>Research Questions</vt:lpstr>
      <vt:lpstr>RQ1: Approach</vt:lpstr>
      <vt:lpstr>DS2: Most performance metrics do not follow the same shape of the distribution in virtual and physical environments. </vt:lpstr>
      <vt:lpstr>KS-Test: Performance metrics that do not follow the same distribution. </vt:lpstr>
      <vt:lpstr>Spearman: Most performance metrics do not have the same trend in virtual and physical environments. </vt:lpstr>
      <vt:lpstr>Research Questions</vt:lpstr>
      <vt:lpstr>RQ2: Approach</vt:lpstr>
      <vt:lpstr>Spearman: The rank of the metrics changes across the environments.</vt:lpstr>
      <vt:lpstr>CS: Heatmap</vt:lpstr>
      <vt:lpstr>CS: There exist differences in correlation among the performance metrics from virtual and physical environments. </vt:lpstr>
      <vt:lpstr>Research Questions</vt:lpstr>
      <vt:lpstr>RQ3: Approach - Statistical modelling</vt:lpstr>
      <vt:lpstr>RQ3: Approach - Statistical modelling</vt:lpstr>
      <vt:lpstr>RQ3: Model Verification</vt:lpstr>
      <vt:lpstr>RQ3: Model Verification</vt:lpstr>
      <vt:lpstr>RQ3: Model Verification</vt:lpstr>
      <vt:lpstr>Discrepancy - DS2: We find that the statistical models built by performance testing results in an environment cannot advocate for the other environment due to discrepancies present.  </vt:lpstr>
      <vt:lpstr>Discrepancy - CS: We find that the statistical models built by performance testing results in an environment cannot advocate for the other environment due to discrepancies present.  </vt:lpstr>
      <vt:lpstr>Examining the impact from other factors on our results</vt:lpstr>
      <vt:lpstr>Instability of the virtual environment</vt:lpstr>
      <vt:lpstr>Performance testing results from the virtual environments are stable.</vt:lpstr>
      <vt:lpstr>2. Impact of the specific virtual machine software</vt:lpstr>
      <vt:lpstr>2. Discrepancy observed during our experiment also exists with the virtual environments that are set up with VMWare. </vt:lpstr>
      <vt:lpstr>3. Impact of allocated resources</vt:lpstr>
      <vt:lpstr>3. Our findings still hold when the allocated resources are changed and this change has minimal impact on the results of our case studies. </vt:lpstr>
      <vt:lpstr>Contributions</vt:lpstr>
      <vt:lpstr>Implications</vt:lpstr>
      <vt:lpstr>Summary</vt:lpstr>
      <vt:lpstr>Summary</vt:lpstr>
      <vt:lpstr>Summary</vt:lpstr>
      <vt:lpstr>Summary</vt:lpstr>
      <vt:lpstr>Summary</vt:lpstr>
      <vt:lpstr>Publications</vt:lpstr>
      <vt:lpstr>PowerPoint Presentation</vt:lpstr>
      <vt:lpstr>CS: Most performance metrics do not follow the same shape of the distribution in virtual and physical environments.</vt:lpstr>
      <vt:lpstr>DS2: Heatmap</vt:lpstr>
      <vt:lpstr>Model Verification</vt:lpstr>
      <vt:lpstr>Model Verification</vt:lpstr>
      <vt:lpstr>Discrepancy: Absolute % Error</vt:lpstr>
      <vt:lpstr>Limitations</vt:lpstr>
      <vt:lpstr>Future Work</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 Empirical Study on the Discrepancy between Performance Testing Results from Virtual and Physical Environments </dc:title>
  <cp:lastModifiedBy>Moiz</cp:lastModifiedBy>
  <cp:revision>39</cp:revision>
  <dcterms:modified xsi:type="dcterms:W3CDTF">2017-11-26T14:59:57Z</dcterms:modified>
</cp:coreProperties>
</file>